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68"/>
  </p:notesMasterIdLst>
  <p:handoutMasterIdLst>
    <p:handoutMasterId r:id="rId69"/>
  </p:handoutMasterIdLst>
  <p:sldIdLst>
    <p:sldId id="344" r:id="rId3"/>
    <p:sldId id="729" r:id="rId4"/>
    <p:sldId id="811" r:id="rId5"/>
    <p:sldId id="731" r:id="rId6"/>
    <p:sldId id="820" r:id="rId7"/>
    <p:sldId id="817" r:id="rId8"/>
    <p:sldId id="815" r:id="rId9"/>
    <p:sldId id="818" r:id="rId10"/>
    <p:sldId id="812" r:id="rId11"/>
    <p:sldId id="813" r:id="rId12"/>
    <p:sldId id="814" r:id="rId13"/>
    <p:sldId id="741" r:id="rId14"/>
    <p:sldId id="816" r:id="rId15"/>
    <p:sldId id="770" r:id="rId16"/>
    <p:sldId id="745" r:id="rId17"/>
    <p:sldId id="752" r:id="rId18"/>
    <p:sldId id="753" r:id="rId19"/>
    <p:sldId id="755" r:id="rId20"/>
    <p:sldId id="767" r:id="rId21"/>
    <p:sldId id="748" r:id="rId22"/>
    <p:sldId id="756" r:id="rId23"/>
    <p:sldId id="757" r:id="rId24"/>
    <p:sldId id="842" r:id="rId25"/>
    <p:sldId id="819" r:id="rId26"/>
    <p:sldId id="771" r:id="rId27"/>
    <p:sldId id="787" r:id="rId28"/>
    <p:sldId id="778" r:id="rId29"/>
    <p:sldId id="779" r:id="rId30"/>
    <p:sldId id="780" r:id="rId31"/>
    <p:sldId id="786" r:id="rId32"/>
    <p:sldId id="781" r:id="rId33"/>
    <p:sldId id="807" r:id="rId34"/>
    <p:sldId id="822" r:id="rId35"/>
    <p:sldId id="823" r:id="rId36"/>
    <p:sldId id="824" r:id="rId37"/>
    <p:sldId id="784" r:id="rId38"/>
    <p:sldId id="827" r:id="rId39"/>
    <p:sldId id="785" r:id="rId40"/>
    <p:sldId id="808" r:id="rId41"/>
    <p:sldId id="829" r:id="rId42"/>
    <p:sldId id="828" r:id="rId43"/>
    <p:sldId id="843" r:id="rId44"/>
    <p:sldId id="830" r:id="rId45"/>
    <p:sldId id="831" r:id="rId46"/>
    <p:sldId id="832" r:id="rId47"/>
    <p:sldId id="793" r:id="rId48"/>
    <p:sldId id="790" r:id="rId49"/>
    <p:sldId id="791" r:id="rId50"/>
    <p:sldId id="792" r:id="rId51"/>
    <p:sldId id="794" r:id="rId52"/>
    <p:sldId id="801" r:id="rId53"/>
    <p:sldId id="800" r:id="rId54"/>
    <p:sldId id="802" r:id="rId55"/>
    <p:sldId id="803" r:id="rId56"/>
    <p:sldId id="833" r:id="rId57"/>
    <p:sldId id="834" r:id="rId58"/>
    <p:sldId id="835" r:id="rId59"/>
    <p:sldId id="836" r:id="rId60"/>
    <p:sldId id="837" r:id="rId61"/>
    <p:sldId id="838" r:id="rId62"/>
    <p:sldId id="839" r:id="rId63"/>
    <p:sldId id="840" r:id="rId64"/>
    <p:sldId id="804" r:id="rId65"/>
    <p:sldId id="841" r:id="rId66"/>
    <p:sldId id="528" r:id="rId67"/>
  </p:sldIdLst>
  <p:sldSz cx="9144000" cy="6858000" type="screen4x3"/>
  <p:notesSz cx="6797675" cy="9926638"/>
  <p:defaultTextStyle>
    <a:defPPr>
      <a:defRPr lang="zh-TW"/>
    </a:defPPr>
    <a:lvl1pPr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FFFFCC"/>
    <a:srgbClr val="800000"/>
    <a:srgbClr val="0066FF"/>
    <a:srgbClr val="FFCC00"/>
    <a:srgbClr val="0033CC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4" autoAdjust="0"/>
    <p:restoredTop sz="93419" autoAdjust="0"/>
  </p:normalViewPr>
  <p:slideViewPr>
    <p:cSldViewPr>
      <p:cViewPr varScale="1">
        <p:scale>
          <a:sx n="80" d="100"/>
          <a:sy n="80" d="100"/>
        </p:scale>
        <p:origin x="13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80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6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6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1C2CFADB-89DC-43E6-9199-966F11DCF2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395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2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02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2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0D961AF-1F76-4529-A3EE-FBAA32EB4E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3698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My name is </a:t>
            </a:r>
            <a:r>
              <a:rPr lang="en-US" altLang="zh-TW" dirty="0" err="1" smtClean="0"/>
              <a:t>Jhih</a:t>
            </a:r>
            <a:r>
              <a:rPr lang="en-US" altLang="zh-TW" baseline="0" dirty="0" smtClean="0"/>
              <a:t> Min </a:t>
            </a:r>
            <a:r>
              <a:rPr lang="en-US" altLang="zh-TW" baseline="0" dirty="0" err="1" smtClean="0"/>
              <a:t>Wun</a:t>
            </a:r>
            <a:r>
              <a:rPr lang="en-US" altLang="zh-TW" baseline="0" dirty="0" smtClean="0"/>
              <a:t>.  I come from  NCU which locate  at north Taiwan.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I want to  thanks the   </a:t>
            </a:r>
            <a:r>
              <a:rPr lang="en-US" altLang="zh-TW" sz="1200" dirty="0" smtClean="0">
                <a:solidFill>
                  <a:srgbClr val="0066FF"/>
                </a:solidFill>
              </a:rPr>
              <a:t>Prof. C.-B Huang and his  </a:t>
            </a:r>
            <a:r>
              <a:rPr lang="en-US" altLang="zh-TW" sz="1200" dirty="0" err="1" smtClean="0">
                <a:solidFill>
                  <a:srgbClr val="0066FF"/>
                </a:solidFill>
              </a:rPr>
              <a:t>termroom</a:t>
            </a:r>
            <a:r>
              <a:rPr lang="en-US" altLang="zh-TW" sz="1200" dirty="0" smtClean="0">
                <a:solidFill>
                  <a:srgbClr val="0066FF"/>
                </a:solidFill>
              </a:rPr>
              <a:t>  in NTHU.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 smtClean="0">
              <a:solidFill>
                <a:srgbClr val="0066FF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8568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So</a:t>
            </a:r>
            <a:r>
              <a:rPr lang="en-US" altLang="zh-TW" baseline="0" dirty="0" smtClean="0"/>
              <a:t>  if  we use  shorter pulse ,we  have  two  </a:t>
            </a:r>
            <a:r>
              <a:rPr lang="en-US" altLang="zh-TW" b="0" baseline="0" dirty="0" smtClean="0"/>
              <a:t>important   </a:t>
            </a:r>
            <a:r>
              <a:rPr lang="en-US" altLang="zh-TW" b="0" dirty="0" smtClean="0">
                <a:solidFill>
                  <a:schemeClr val="bg1"/>
                </a:solidFill>
              </a:rPr>
              <a:t>Improvement .</a:t>
            </a:r>
          </a:p>
          <a:p>
            <a:r>
              <a:rPr lang="en-US" altLang="zh-TW" baseline="0" dirty="0" smtClean="0"/>
              <a:t>Because  the  smaller   duty cycle, we  can   </a:t>
            </a:r>
            <a:r>
              <a:rPr lang="en-US" altLang="zh-TW" sz="1200" b="0" dirty="0" smtClean="0">
                <a:solidFill>
                  <a:srgbClr val="FF0000"/>
                </a:solidFill>
              </a:rPr>
              <a:t>Reduce  thermal effect .</a:t>
            </a:r>
          </a:p>
          <a:p>
            <a:r>
              <a:rPr lang="en-US" altLang="zh-TW" baseline="0" dirty="0" smtClean="0"/>
              <a:t>And  by use  shorter pulse,</a:t>
            </a:r>
            <a:r>
              <a:rPr kumimoji="1" lang="en-US" altLang="zh-TW" sz="1200" b="1" kern="1200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US" altLang="zh-TW" sz="1200" b="0" kern="1200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  <a:cs typeface="+mn-cs"/>
              </a:rPr>
              <a:t>we also  have  High modulation depth </a:t>
            </a:r>
            <a:r>
              <a:rPr kumimoji="1" lang="en-US" altLang="zh-TW" sz="1600" b="0" kern="1200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  <a:cs typeface="+mn-cs"/>
              </a:rPr>
              <a:t>to</a:t>
            </a:r>
            <a:r>
              <a:rPr kumimoji="1" lang="en-US" altLang="zh-TW" sz="1600" b="0" kern="1200" baseline="0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  <a:cs typeface="+mn-cs"/>
              </a:rPr>
              <a:t> obtain  more  </a:t>
            </a:r>
            <a:r>
              <a:rPr kumimoji="1" lang="en-US" altLang="zh-TW" sz="1200" b="0" kern="1200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  <a:cs typeface="+mn-cs"/>
              </a:rPr>
              <a:t>Enhancement power .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706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figure</a:t>
            </a:r>
            <a:r>
              <a:rPr kumimoji="1" lang="en-US" altLang="zh-TW" sz="1200" b="0" i="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US" altLang="zh-TW" sz="1200" b="0" i="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 shows  the</a:t>
            </a:r>
            <a:r>
              <a:rPr kumimoji="1" lang="en-US" altLang="zh-TW" sz="1200" b="0" i="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 optical spectrum  and   160GHz  pulse.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So</a:t>
            </a:r>
            <a:r>
              <a:rPr kumimoji="1" lang="en-US" altLang="zh-TW" sz="1200" b="0" i="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we could have  </a:t>
            </a:r>
            <a:r>
              <a:rPr kumimoji="1" lang="en-US" altLang="zh-TW" sz="1200" b="0" i="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Full-Width Half-Maximum  285fs    much   </a:t>
            </a:r>
            <a:r>
              <a:rPr kumimoji="1" lang="en-US" altLang="zh-TW" sz="1200" b="0" i="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lower    than  1 ps.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5306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u="none" dirty="0" smtClean="0"/>
              <a:t>Here shows the modeling</a:t>
            </a:r>
            <a:r>
              <a:rPr lang="en-US" altLang="zh-TW" b="0" i="0" u="none" baseline="0" dirty="0" smtClean="0"/>
              <a:t> result for PD which is bonding on the </a:t>
            </a:r>
            <a:r>
              <a:rPr lang="en-US" altLang="zh-TW" b="0" i="0" u="none" baseline="0" dirty="0" err="1" smtClean="0"/>
              <a:t>AlN</a:t>
            </a:r>
            <a:r>
              <a:rPr lang="en-US" altLang="zh-TW" b="0" i="0" u="none" baseline="0" dirty="0" smtClean="0"/>
              <a:t> structure. </a:t>
            </a:r>
            <a:r>
              <a:rPr lang="en-US" altLang="zh-TW" sz="1200" b="0" i="0" u="none" dirty="0" smtClean="0">
                <a:solidFill>
                  <a:srgbClr val="FF0000"/>
                </a:solidFill>
              </a:rPr>
              <a:t>Flip-Chip bonding structure has strong influence on O-E bandwidth! </a:t>
            </a:r>
            <a:endParaRPr lang="zh-TW" altLang="en-US" sz="1200" b="0" i="0" u="none" dirty="0" smtClean="0">
              <a:solidFill>
                <a:srgbClr val="FF0000"/>
              </a:solidFill>
            </a:endParaRPr>
          </a:p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1253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１．很爛的輸出功率</a:t>
            </a:r>
            <a:endParaRPr lang="en-US" altLang="zh-TW" dirty="0" smtClean="0"/>
          </a:p>
          <a:p>
            <a:r>
              <a:rPr lang="zh-TW" altLang="en-US" dirty="0" smtClean="0"/>
              <a:t>２．沒說明飽和電流</a:t>
            </a:r>
            <a:endParaRPr lang="en-US" altLang="zh-TW" dirty="0" smtClean="0"/>
          </a:p>
          <a:p>
            <a:r>
              <a:rPr lang="zh-TW" altLang="en-US" dirty="0" smtClean="0"/>
              <a:t>３．很差的響應度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27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i="1" u="sng" dirty="0" smtClean="0">
                <a:solidFill>
                  <a:srgbClr val="FF0000"/>
                </a:solidFill>
              </a:rPr>
              <a:t>Under low output photocurrent (3 mA), the optimum bias for maximum speed (~315 GHz 3-dB bandwidth) performance happens at -0.5 V. On the other hand, when the output photocurrent reaches 8 mA, in order to compensate the electron induced SCS effect, the optimum bias shifts to -1V and the corresponding 3-dB bandwidth slightly degrades to 290 GHz. </a:t>
            </a:r>
          </a:p>
          <a:p>
            <a:r>
              <a:rPr lang="en-US" altLang="zh-TW" b="0" baseline="0" dirty="0" smtClean="0">
                <a:solidFill>
                  <a:schemeClr val="bg1"/>
                </a:solidFill>
              </a:rPr>
              <a:t>GHz.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4279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 </a:t>
            </a:r>
            <a:r>
              <a:rPr lang="en-US" altLang="zh-TW" b="0" dirty="0" smtClean="0"/>
              <a:t>the</a:t>
            </a:r>
            <a:r>
              <a:rPr lang="en-US" altLang="zh-TW" b="0" baseline="0" dirty="0" smtClean="0"/>
              <a:t> O-E </a:t>
            </a:r>
            <a:r>
              <a:rPr lang="en-US" altLang="zh-TW" b="0" dirty="0" smtClean="0">
                <a:solidFill>
                  <a:schemeClr val="bg1"/>
                </a:solidFill>
              </a:rPr>
              <a:t>bandwidth measurement,</a:t>
            </a:r>
            <a:r>
              <a:rPr lang="en-US" altLang="zh-TW" b="0" baseline="0" dirty="0" smtClean="0">
                <a:solidFill>
                  <a:schemeClr val="bg1"/>
                </a:solidFill>
              </a:rPr>
              <a:t> our 3 dB is  up to 160 GHz.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2184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0480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zh-TW" b="1" smtClean="0">
                <a:solidFill>
                  <a:srgbClr val="FF0000"/>
                </a:solidFill>
              </a:rPr>
              <a:t>Photonic MMW Short Pulse Generator</a:t>
            </a:r>
            <a:endParaRPr kumimoji="0" lang="zh-TW" altLang="en-US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55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70146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1405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 smtClean="0">
                <a:solidFill>
                  <a:srgbClr val="FF0000"/>
                </a:solidFill>
              </a:rPr>
              <a:t>The loss of coaxial cable in Sub-THz frequency regime is much higher than that of optical fiber </a:t>
            </a:r>
            <a:endParaRPr lang="zh-TW" altLang="en-US" sz="1200" b="1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5818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35595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82914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220980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17329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9983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1200" b="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 most important application  is  </a:t>
            </a: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Radio  over fiber  communications   systems,   where the combination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of electronics and photonics offers  higher  performance, lower   cost and greater functionality.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But the sub-</a:t>
            </a:r>
            <a:r>
              <a:rPr kumimoji="1" lang="en-US" altLang="zh-TW" sz="1200" kern="1200" baseline="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Thz</a:t>
            </a: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amplifier  may not be available.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So The High-power photodiode (PD)   are the key components for long distance  wireless  links.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455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Another  application  is  photonic sub-THz  measurement system . As you  see,  the equipments  are  </a:t>
            </a:r>
            <a:r>
              <a:rPr lang="en-US" altLang="zh-TW" sz="1200" dirty="0" smtClean="0">
                <a:solidFill>
                  <a:srgbClr val="FF0000"/>
                </a:solidFill>
              </a:rPr>
              <a:t>Bulky and needs several sets for different bands 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rgbClr val="FF0000"/>
                </a:solidFill>
              </a:rPr>
              <a:t>So we want  to </a:t>
            </a:r>
            <a:r>
              <a:rPr lang="en-US" altLang="zh-TW" sz="1200" b="0" dirty="0" smtClean="0">
                <a:solidFill>
                  <a:schemeClr val="bg1"/>
                </a:solidFill>
              </a:rPr>
              <a:t>Use a single Ultra-fast PD to replace  bulky MMW-multiplier (NA extender).(</a:t>
            </a:r>
            <a:r>
              <a:rPr lang="zh-TW" altLang="en-US" sz="1200" b="0" dirty="0" smtClean="0">
                <a:solidFill>
                  <a:schemeClr val="bg1"/>
                </a:solidFill>
              </a:rPr>
              <a:t>倍頻器</a:t>
            </a:r>
            <a:r>
              <a:rPr lang="en-US" altLang="zh-TW" sz="1200" b="0" dirty="0" smtClean="0">
                <a:solidFill>
                  <a:schemeClr val="bg1"/>
                </a:solidFill>
              </a:rPr>
              <a:t>)</a:t>
            </a:r>
            <a:endParaRPr lang="zh-TW" altLang="en-US" dirty="0" smtClean="0"/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5831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 smtClean="0">
                <a:solidFill>
                  <a:schemeClr val="bg1"/>
                </a:solidFill>
              </a:rPr>
              <a:t>Photonic solution can cover </a:t>
            </a:r>
            <a:r>
              <a:rPr lang="en-US" altLang="zh-TW" sz="1200" b="0" baseline="0" dirty="0" smtClean="0">
                <a:solidFill>
                  <a:schemeClr val="bg1"/>
                </a:solidFill>
              </a:rPr>
              <a:t> </a:t>
            </a:r>
            <a:r>
              <a:rPr lang="en-US" altLang="zh-TW" sz="1200" b="0" dirty="0" smtClean="0">
                <a:solidFill>
                  <a:schemeClr val="bg1"/>
                </a:solidFill>
              </a:rPr>
              <a:t>DC to 200GHz 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 smtClean="0">
                <a:solidFill>
                  <a:schemeClr val="bg1"/>
                </a:solidFill>
              </a:rPr>
              <a:t>In</a:t>
            </a:r>
            <a:r>
              <a:rPr lang="en-US" altLang="zh-TW" sz="1200" b="0" baseline="0" dirty="0" smtClean="0">
                <a:solidFill>
                  <a:schemeClr val="bg1"/>
                </a:solidFill>
              </a:rPr>
              <a:t> this  figure,   it can be  use  high power PD converter optical signal  to  MMW  electrical  signal. </a:t>
            </a:r>
            <a:endParaRPr lang="zh-TW" altLang="en-US" sz="1200" b="0" dirty="0" smtClean="0">
              <a:solidFill>
                <a:schemeClr val="bg1"/>
              </a:solidFill>
            </a:endParaRPr>
          </a:p>
          <a:p>
            <a:endParaRPr lang="zh-TW" altLang="en-US" dirty="0" smtClean="0"/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606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600" b="0" dirty="0" smtClean="0"/>
              <a:t>Here</a:t>
            </a:r>
            <a:r>
              <a:rPr lang="en-US" altLang="zh-TW" sz="1600" b="0" baseline="0" dirty="0" smtClean="0"/>
              <a:t> show several different kinds of THz   generation techniques.</a:t>
            </a:r>
          </a:p>
          <a:p>
            <a:r>
              <a:rPr lang="en-US" altLang="zh-TW" sz="1600" b="0" baseline="0" dirty="0" smtClean="0"/>
              <a:t>As you see,  the  UTC-PD </a:t>
            </a:r>
            <a:r>
              <a:rPr lang="en-US" altLang="zh-TW" sz="1600" b="0" baseline="0" dirty="0" err="1" smtClean="0"/>
              <a:t>photomixers</a:t>
            </a:r>
            <a:r>
              <a:rPr lang="en-US" altLang="zh-TW" sz="1600" b="0" baseline="0" dirty="0" smtClean="0"/>
              <a:t> can not offer a  high  such  power compare   with   another  techniques  such as  frequency  </a:t>
            </a:r>
            <a:r>
              <a:rPr lang="en-US" altLang="zh-TW" sz="1600" b="0" dirty="0" smtClean="0">
                <a:solidFill>
                  <a:schemeClr val="bg1"/>
                </a:solidFill>
              </a:rPr>
              <a:t>multiplier.</a:t>
            </a:r>
          </a:p>
          <a:p>
            <a:r>
              <a:rPr lang="en-US" altLang="zh-TW" sz="1600" b="0" dirty="0" smtClean="0">
                <a:solidFill>
                  <a:schemeClr val="bg1"/>
                </a:solidFill>
              </a:rPr>
              <a:t>But the  most</a:t>
            </a:r>
            <a:r>
              <a:rPr lang="en-US" altLang="zh-TW" sz="1600" b="0" baseline="0" dirty="0" smtClean="0">
                <a:solidFill>
                  <a:schemeClr val="bg1"/>
                </a:solidFill>
              </a:rPr>
              <a:t>  attractive   advantage  by  use  of  </a:t>
            </a:r>
            <a:r>
              <a:rPr lang="en-US" altLang="zh-TW" sz="1600" b="0" baseline="0" dirty="0" err="1" smtClean="0">
                <a:solidFill>
                  <a:schemeClr val="bg1"/>
                </a:solidFill>
              </a:rPr>
              <a:t>photomixers</a:t>
            </a:r>
            <a:r>
              <a:rPr lang="en-US" altLang="zh-TW" sz="1600" b="0" baseline="0" dirty="0" smtClean="0">
                <a:solidFill>
                  <a:schemeClr val="bg1"/>
                </a:solidFill>
              </a:rPr>
              <a:t>  is  that  we  can  have  almost  lossless  optical  interconnect  by  use of   optical   fiber.</a:t>
            </a:r>
          </a:p>
          <a:p>
            <a:r>
              <a:rPr lang="en-US" altLang="zh-TW" sz="1600" b="0" baseline="0" dirty="0" smtClean="0">
                <a:solidFill>
                  <a:schemeClr val="bg1"/>
                </a:solidFill>
              </a:rPr>
              <a:t>But  anyway ,  we   still   need   more  power to  relays  the  communication  in  Sub-THz  regime.    </a:t>
            </a:r>
            <a:endParaRPr lang="zh-TW" altLang="en-US" sz="1600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836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8107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the  same  photocurrents ,the  different modulation  depth   will have  different  transfer  efficiency  for RF Signal.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So we need  </a:t>
            </a:r>
            <a:r>
              <a:rPr lang="en-US" altLang="zh-TW" sz="1200" b="0" kern="0" dirty="0" smtClean="0">
                <a:solidFill>
                  <a:schemeClr val="bg1"/>
                </a:solidFill>
              </a:rPr>
              <a:t>shorter pulse  to</a:t>
            </a:r>
            <a:r>
              <a:rPr lang="en-US" altLang="zh-TW" sz="1200" b="0" kern="0" baseline="0" dirty="0" smtClean="0">
                <a:solidFill>
                  <a:schemeClr val="bg1"/>
                </a:solidFill>
              </a:rPr>
              <a:t>  get   high  </a:t>
            </a: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modulation  depth  and  </a:t>
            </a:r>
            <a:r>
              <a:rPr lang="en-US" altLang="zh-TW" sz="1200" b="0" dirty="0" smtClean="0">
                <a:solidFill>
                  <a:srgbClr val="00B050"/>
                </a:solidFill>
              </a:rPr>
              <a:t>Enhance </a:t>
            </a:r>
            <a:r>
              <a:rPr lang="en-US" altLang="zh-TW" sz="1200" b="0" baseline="0" dirty="0" smtClean="0">
                <a:solidFill>
                  <a:srgbClr val="00B050"/>
                </a:solidFill>
              </a:rPr>
              <a:t>  </a:t>
            </a:r>
            <a:r>
              <a:rPr lang="en-US" altLang="zh-TW" sz="1200" b="0" dirty="0" smtClean="0">
                <a:solidFill>
                  <a:srgbClr val="00B050"/>
                </a:solidFill>
              </a:rPr>
              <a:t>power 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kern="1200" baseline="0" dirty="0" smtClean="0">
                <a:solidFill>
                  <a:srgbClr val="00B050"/>
                </a:solidFill>
                <a:latin typeface="Arial" charset="0"/>
                <a:ea typeface="新細明體" pitchFamily="18" charset="-120"/>
                <a:cs typeface="+mn-cs"/>
              </a:rPr>
              <a:t>The  figure shows  the  </a:t>
            </a:r>
            <a:r>
              <a:rPr lang="en-US" altLang="zh-TW" b="0" dirty="0" smtClean="0">
                <a:solidFill>
                  <a:srgbClr val="FF0000"/>
                </a:solidFill>
              </a:rPr>
              <a:t>Shorter Pulse Provide Higher MMW Power.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638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 figure  shows  the optical field amplitudes for the</a:t>
            </a: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 </a:t>
            </a:r>
            <a:r>
              <a:rPr kumimoji="1" lang="en-US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time-domain sinusoid</a:t>
            </a: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  and  </a:t>
            </a:r>
            <a:r>
              <a:rPr kumimoji="1" lang="en-US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pulse.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As can be</a:t>
            </a:r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see,</a:t>
            </a:r>
            <a:r>
              <a:rPr lang="en-US" altLang="zh-TW" sz="12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1200" b="0" dirty="0" smtClean="0">
                <a:solidFill>
                  <a:srgbClr val="FF0000"/>
                </a:solidFill>
              </a:rPr>
              <a:t>Each pair of two-tone contributes to MMW power 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 smtClean="0">
                <a:solidFill>
                  <a:srgbClr val="0033CC"/>
                </a:solidFill>
              </a:rPr>
              <a:t>Theoretically</a:t>
            </a:r>
            <a:r>
              <a:rPr lang="el-GR" altLang="zh-TW" dirty="0" smtClean="0"/>
              <a:t>[͵θ</a:t>
            </a:r>
            <a:r>
              <a:rPr lang="en-US" altLang="zh-TW" dirty="0" err="1" smtClean="0"/>
              <a:t>iəˋrɛtɪk!ɪ</a:t>
            </a:r>
            <a:r>
              <a:rPr lang="en-US" altLang="zh-TW" dirty="0" smtClean="0"/>
              <a:t>]</a:t>
            </a:r>
            <a:r>
              <a:rPr kumimoji="1" lang="en-US" altLang="zh-TW" sz="1200" b="0" i="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 </a:t>
            </a:r>
            <a:r>
              <a:rPr kumimoji="1" lang="en-US" altLang="zh-TW" sz="1200" b="0" kern="1200" dirty="0" smtClean="0">
                <a:solidFill>
                  <a:srgbClr val="0033CC"/>
                </a:solidFill>
                <a:latin typeface="Arial" charset="0"/>
                <a:ea typeface="新細明體" pitchFamily="18" charset="-120"/>
                <a:cs typeface="+mn-cs"/>
              </a:rPr>
              <a:t>   enhancement   power  is </a:t>
            </a:r>
            <a:r>
              <a:rPr kumimoji="1" lang="en-US" altLang="zh-TW" sz="1200" b="0" kern="1200" baseline="0" dirty="0" smtClean="0">
                <a:solidFill>
                  <a:srgbClr val="0033CC"/>
                </a:solidFill>
                <a:latin typeface="Arial" charset="0"/>
                <a:ea typeface="新細明體" pitchFamily="18" charset="-120"/>
                <a:cs typeface="+mn-cs"/>
              </a:rPr>
              <a:t>   </a:t>
            </a:r>
            <a:r>
              <a:rPr kumimoji="1" lang="en-US" altLang="zh-TW" sz="1200" b="0" kern="1200" dirty="0" smtClean="0">
                <a:solidFill>
                  <a:srgbClr val="0033CC"/>
                </a:solidFill>
                <a:latin typeface="Arial" charset="0"/>
                <a:ea typeface="新細明體" pitchFamily="18" charset="-120"/>
                <a:cs typeface="+mn-cs"/>
              </a:rPr>
              <a:t>6dB.</a:t>
            </a:r>
            <a:endParaRPr kumimoji="1" lang="en-US" altLang="zh-TW" sz="1200" b="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kern="1200" dirty="0" smtClean="0">
              <a:solidFill>
                <a:srgbClr val="FF0000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D961AF-1F76-4529-A3EE-FBAA32EB4EE0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7756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7" y="6062663"/>
            <a:ext cx="1763713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3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6"/>
          <p:cNvGraphicFramePr>
            <a:graphicFrameLocks noChangeAspect="1"/>
          </p:cNvGraphicFramePr>
          <p:nvPr/>
        </p:nvGraphicFramePr>
        <p:xfrm>
          <a:off x="-7938" y="-26988"/>
          <a:ext cx="9151938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點陣圖影像" r:id="rId17" imgW="10523810" imgH="7228571" progId="PBrush">
                  <p:embed/>
                </p:oleObj>
              </mc:Choice>
              <mc:Fallback>
                <p:oleObj name="點陣圖影像" r:id="rId17" imgW="10523810" imgH="7228571" progId="PBrush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938" y="-26988"/>
                        <a:ext cx="9151938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Line 11"/>
          <p:cNvSpPr>
            <a:spLocks noChangeShapeType="1"/>
          </p:cNvSpPr>
          <p:nvPr/>
        </p:nvSpPr>
        <p:spPr bwMode="auto">
          <a:xfrm>
            <a:off x="900113" y="1125538"/>
            <a:ext cx="7620000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028" name="Group 35"/>
          <p:cNvGrpSpPr>
            <a:grpSpLocks/>
          </p:cNvGrpSpPr>
          <p:nvPr/>
        </p:nvGrpSpPr>
        <p:grpSpPr bwMode="auto">
          <a:xfrm>
            <a:off x="0" y="6021388"/>
            <a:ext cx="863600" cy="720725"/>
            <a:chOff x="0" y="3866"/>
            <a:chExt cx="544" cy="454"/>
          </a:xfrm>
        </p:grpSpPr>
        <p:sp>
          <p:nvSpPr>
            <p:cNvPr id="1032" name="Rectangle 13"/>
            <p:cNvSpPr>
              <a:spLocks noChangeArrowheads="1"/>
            </p:cNvSpPr>
            <p:nvPr userDrawn="1"/>
          </p:nvSpPr>
          <p:spPr bwMode="auto">
            <a:xfrm>
              <a:off x="0" y="4277"/>
              <a:ext cx="448" cy="43"/>
            </a:xfrm>
            <a:prstGeom prst="rect">
              <a:avLst/>
            </a:prstGeom>
            <a:solidFill>
              <a:srgbClr val="00809E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6000" prstMaterial="legacyMatte">
              <a:bevelT w="13500" h="13500" prst="angle"/>
              <a:bevelB w="13500" h="13500" prst="angle"/>
              <a:extrusionClr>
                <a:srgbClr val="00809E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3" name="Rectangle 14"/>
            <p:cNvSpPr>
              <a:spLocks noChangeArrowheads="1"/>
            </p:cNvSpPr>
            <p:nvPr userDrawn="1"/>
          </p:nvSpPr>
          <p:spPr bwMode="auto">
            <a:xfrm>
              <a:off x="154" y="4058"/>
              <a:ext cx="388" cy="83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4" name="Rectangle 15"/>
            <p:cNvSpPr>
              <a:spLocks noChangeArrowheads="1"/>
            </p:cNvSpPr>
            <p:nvPr userDrawn="1"/>
          </p:nvSpPr>
          <p:spPr bwMode="auto">
            <a:xfrm>
              <a:off x="225" y="4148"/>
              <a:ext cx="77" cy="91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5" name="Rectangle 16"/>
            <p:cNvSpPr>
              <a:spLocks noChangeArrowheads="1"/>
            </p:cNvSpPr>
            <p:nvPr userDrawn="1"/>
          </p:nvSpPr>
          <p:spPr bwMode="auto">
            <a:xfrm>
              <a:off x="154" y="4016"/>
              <a:ext cx="388" cy="42"/>
            </a:xfrm>
            <a:prstGeom prst="rect">
              <a:avLst/>
            </a:prstGeom>
            <a:solidFill>
              <a:srgbClr val="CC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6" name="Rectangle 17"/>
            <p:cNvSpPr>
              <a:spLocks noChangeArrowheads="1"/>
            </p:cNvSpPr>
            <p:nvPr userDrawn="1"/>
          </p:nvSpPr>
          <p:spPr bwMode="auto">
            <a:xfrm>
              <a:off x="189" y="3958"/>
              <a:ext cx="115" cy="42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7" name="Rectangle 18"/>
            <p:cNvSpPr>
              <a:spLocks noChangeArrowheads="1"/>
            </p:cNvSpPr>
            <p:nvPr userDrawn="1"/>
          </p:nvSpPr>
          <p:spPr bwMode="auto">
            <a:xfrm>
              <a:off x="223" y="4108"/>
              <a:ext cx="77" cy="41"/>
            </a:xfrm>
            <a:prstGeom prst="rect">
              <a:avLst/>
            </a:prstGeom>
            <a:solidFill>
              <a:srgbClr val="CC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8" name="Rectangle 19"/>
            <p:cNvSpPr>
              <a:spLocks noChangeArrowheads="1"/>
            </p:cNvSpPr>
            <p:nvPr userDrawn="1"/>
          </p:nvSpPr>
          <p:spPr bwMode="auto">
            <a:xfrm>
              <a:off x="307" y="3971"/>
              <a:ext cx="77" cy="41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9" name="Rectangle 20"/>
            <p:cNvSpPr>
              <a:spLocks noChangeArrowheads="1"/>
            </p:cNvSpPr>
            <p:nvPr userDrawn="1"/>
          </p:nvSpPr>
          <p:spPr bwMode="auto">
            <a:xfrm>
              <a:off x="307" y="3932"/>
              <a:ext cx="77" cy="41"/>
            </a:xfrm>
            <a:prstGeom prst="rect">
              <a:avLst/>
            </a:prstGeom>
            <a:solidFill>
              <a:srgbClr val="CC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66FF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40" name="Rectangle 21"/>
            <p:cNvSpPr>
              <a:spLocks noChangeArrowheads="1"/>
            </p:cNvSpPr>
            <p:nvPr userDrawn="1"/>
          </p:nvSpPr>
          <p:spPr bwMode="auto">
            <a:xfrm>
              <a:off x="429" y="3960"/>
              <a:ext cx="115" cy="41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41" name="Rectangle 22"/>
            <p:cNvSpPr>
              <a:spLocks noChangeArrowheads="1"/>
            </p:cNvSpPr>
            <p:nvPr userDrawn="1"/>
          </p:nvSpPr>
          <p:spPr bwMode="auto">
            <a:xfrm>
              <a:off x="307" y="3906"/>
              <a:ext cx="77" cy="41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42" name="Rectangle 23"/>
            <p:cNvSpPr>
              <a:spLocks noChangeArrowheads="1"/>
            </p:cNvSpPr>
            <p:nvPr userDrawn="1"/>
          </p:nvSpPr>
          <p:spPr bwMode="auto">
            <a:xfrm>
              <a:off x="331" y="3866"/>
              <a:ext cx="37" cy="41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grpSp>
          <p:nvGrpSpPr>
            <p:cNvPr id="1043" name="Group 24"/>
            <p:cNvGrpSpPr>
              <a:grpSpLocks/>
            </p:cNvGrpSpPr>
            <p:nvPr userDrawn="1"/>
          </p:nvGrpSpPr>
          <p:grpSpPr bwMode="auto">
            <a:xfrm>
              <a:off x="165" y="4079"/>
              <a:ext cx="178" cy="179"/>
              <a:chOff x="1837" y="2539"/>
              <a:chExt cx="635" cy="590"/>
            </a:xfrm>
          </p:grpSpPr>
          <p:sp>
            <p:nvSpPr>
              <p:cNvPr id="1044" name="Oval 25"/>
              <p:cNvSpPr>
                <a:spLocks noChangeArrowheads="1"/>
              </p:cNvSpPr>
              <p:nvPr userDrawn="1"/>
            </p:nvSpPr>
            <p:spPr bwMode="auto">
              <a:xfrm>
                <a:off x="1837" y="2539"/>
                <a:ext cx="635" cy="590"/>
              </a:xfrm>
              <a:prstGeom prst="ellipse">
                <a:avLst/>
              </a:prstGeom>
              <a:solidFill>
                <a:srgbClr val="FF000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5" name="Oval 26"/>
              <p:cNvSpPr>
                <a:spLocks noChangeArrowheads="1"/>
              </p:cNvSpPr>
              <p:nvPr userDrawn="1"/>
            </p:nvSpPr>
            <p:spPr bwMode="auto">
              <a:xfrm>
                <a:off x="1873" y="2585"/>
                <a:ext cx="564" cy="517"/>
              </a:xfrm>
              <a:prstGeom prst="ellipse">
                <a:avLst/>
              </a:prstGeom>
              <a:solidFill>
                <a:srgbClr val="FF505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6" name="Oval 27"/>
              <p:cNvSpPr>
                <a:spLocks noChangeArrowheads="1"/>
              </p:cNvSpPr>
              <p:nvPr userDrawn="1"/>
            </p:nvSpPr>
            <p:spPr bwMode="auto">
              <a:xfrm>
                <a:off x="1905" y="2618"/>
                <a:ext cx="499" cy="455"/>
              </a:xfrm>
              <a:prstGeom prst="ellipse">
                <a:avLst/>
              </a:prstGeom>
              <a:solidFill>
                <a:srgbClr val="FF7C8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7" name="Oval 28"/>
              <p:cNvSpPr>
                <a:spLocks noChangeArrowheads="1"/>
              </p:cNvSpPr>
              <p:nvPr userDrawn="1"/>
            </p:nvSpPr>
            <p:spPr bwMode="auto">
              <a:xfrm>
                <a:off x="1933" y="2641"/>
                <a:ext cx="457" cy="396"/>
              </a:xfrm>
              <a:prstGeom prst="ellipse">
                <a:avLst/>
              </a:prstGeom>
              <a:solidFill>
                <a:srgbClr val="FF9999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8" name="Oval 29"/>
              <p:cNvSpPr>
                <a:spLocks noChangeArrowheads="1"/>
              </p:cNvSpPr>
              <p:nvPr userDrawn="1"/>
            </p:nvSpPr>
            <p:spPr bwMode="auto">
              <a:xfrm>
                <a:off x="1980" y="2664"/>
                <a:ext cx="357" cy="343"/>
              </a:xfrm>
              <a:prstGeom prst="ellipse">
                <a:avLst/>
              </a:prstGeom>
              <a:solidFill>
                <a:srgbClr val="FFCC99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9" name="Oval 30"/>
              <p:cNvSpPr>
                <a:spLocks noChangeArrowheads="1"/>
              </p:cNvSpPr>
              <p:nvPr userDrawn="1"/>
            </p:nvSpPr>
            <p:spPr bwMode="auto">
              <a:xfrm>
                <a:off x="2008" y="2697"/>
                <a:ext cx="303" cy="280"/>
              </a:xfrm>
              <a:prstGeom prst="ellipse">
                <a:avLst/>
              </a:prstGeom>
              <a:solidFill>
                <a:srgbClr val="FFFF99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0" name="Oval 31"/>
              <p:cNvSpPr>
                <a:spLocks noChangeArrowheads="1"/>
              </p:cNvSpPr>
              <p:nvPr userDrawn="1"/>
            </p:nvSpPr>
            <p:spPr bwMode="auto">
              <a:xfrm>
                <a:off x="2055" y="2737"/>
                <a:ext cx="210" cy="191"/>
              </a:xfrm>
              <a:prstGeom prst="ellipse">
                <a:avLst/>
              </a:prstGeom>
              <a:solidFill>
                <a:srgbClr val="FFFF66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1" name="Oval 32"/>
              <p:cNvSpPr>
                <a:spLocks noChangeArrowheads="1"/>
              </p:cNvSpPr>
              <p:nvPr userDrawn="1"/>
            </p:nvSpPr>
            <p:spPr bwMode="auto">
              <a:xfrm>
                <a:off x="2101" y="2770"/>
                <a:ext cx="136" cy="138"/>
              </a:xfrm>
              <a:prstGeom prst="ellipse">
                <a:avLst/>
              </a:prstGeom>
              <a:solidFill>
                <a:srgbClr val="FFFF0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aphicFrame>
        <p:nvGraphicFramePr>
          <p:cNvPr id="1029" name="Object 41"/>
          <p:cNvGraphicFramePr>
            <a:graphicFrameLocks noChangeAspect="1"/>
          </p:cNvGraphicFramePr>
          <p:nvPr/>
        </p:nvGraphicFramePr>
        <p:xfrm>
          <a:off x="0" y="-22225"/>
          <a:ext cx="94456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點陣圖影像" r:id="rId19" imgW="923810" imgH="752381" progId="PBrush">
                  <p:embed/>
                </p:oleObj>
              </mc:Choice>
              <mc:Fallback>
                <p:oleObj name="點陣圖影像" r:id="rId19" imgW="923810" imgH="752381" progId="PBrush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2225"/>
                        <a:ext cx="944563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42"/>
          <p:cNvGraphicFramePr>
            <a:graphicFrameLocks noChangeAspect="1"/>
          </p:cNvGraphicFramePr>
          <p:nvPr/>
        </p:nvGraphicFramePr>
        <p:xfrm>
          <a:off x="-11113" y="-28575"/>
          <a:ext cx="3171826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點陣圖影像" r:id="rId21" imgW="3172268" imgH="790476" progId="PBrush">
                  <p:embed/>
                </p:oleObj>
              </mc:Choice>
              <mc:Fallback>
                <p:oleObj name="點陣圖影像" r:id="rId21" imgW="3172268" imgH="790476" progId="PBrush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-28575"/>
                        <a:ext cx="3171826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48" descr="未命名 - 2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409700" y="6248400"/>
            <a:ext cx="44640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380287" y="6062663"/>
            <a:ext cx="1763713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435404" y="-36513"/>
            <a:ext cx="1716534" cy="501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15A1-765B-4777-9297-44C517883857}" type="datetimeFigureOut">
              <a:rPr lang="zh-TW" altLang="en-US" smtClean="0"/>
              <a:pPr/>
              <a:t>2016/9/15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jpe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5.png"/><Relationship Id="rId4" Type="http://schemas.openxmlformats.org/officeDocument/2006/relationships/image" Target="../media/image7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7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900113" y="5373688"/>
            <a:ext cx="7620000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9512" y="1458913"/>
            <a:ext cx="8964488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/>
              <a:t>High-Power and Ultra-Fast Photodiodes at THz Regime</a:t>
            </a:r>
            <a:endParaRPr lang="zh-TW" altLang="zh-TW" dirty="0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700338" y="4292600"/>
            <a:ext cx="41052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2400" b="1" dirty="0" smtClean="0">
                <a:solidFill>
                  <a:schemeClr val="bg1"/>
                </a:solidFill>
                <a:ea typeface="細明體" pitchFamily="49" charset="-120"/>
              </a:rPr>
              <a:t>Speaker: Prof. Jin-Wei Shi</a:t>
            </a:r>
            <a:endParaRPr lang="en-US" altLang="zh-TW" sz="2400" b="1" dirty="0">
              <a:solidFill>
                <a:schemeClr val="bg1"/>
              </a:solidFill>
              <a:ea typeface="細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未命名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352928" cy="362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508104" y="220486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110 to 170 GHz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75656" y="227687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DC to 110 GHz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7504" y="47667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Arial" charset="0"/>
              </a:rPr>
              <a:t>Photonic Sub-THz  Measurement System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99592" y="4797152"/>
            <a:ext cx="77768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Bulky and needs several sets for different bands ! </a:t>
            </a:r>
          </a:p>
          <a:p>
            <a:r>
              <a:rPr lang="en-US" altLang="zh-TW" sz="1800" dirty="0" smtClean="0">
                <a:solidFill>
                  <a:srgbClr val="FF0000"/>
                </a:solidFill>
              </a:rPr>
              <a:t>Any solution ?? (single set from dc to ~300 GHz)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580112" y="191683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DC to 200GHz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60767"/>
            <a:ext cx="402756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03" y="3284819"/>
            <a:ext cx="2992325" cy="251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794" y="2730457"/>
            <a:ext cx="4675638" cy="304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07504" y="47667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Arial" charset="0"/>
              </a:rPr>
              <a:t>Photonic Sub-THz  Measurement System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3688" y="134993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3600" b="1" dirty="0" smtClean="0">
                <a:solidFill>
                  <a:srgbClr val="FF0000"/>
                </a:solidFill>
              </a:rPr>
              <a:t>Photonic solution can cover </a:t>
            </a:r>
          </a:p>
          <a:p>
            <a:pPr>
              <a:spcBef>
                <a:spcPts val="0"/>
              </a:spcBef>
            </a:pPr>
            <a:r>
              <a:rPr lang="en-US" altLang="zh-TW" sz="3600" b="1" dirty="0" smtClean="0">
                <a:solidFill>
                  <a:srgbClr val="FF0000"/>
                </a:solidFill>
              </a:rPr>
              <a:t>             DC to 200GHz !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1600" y="5733256"/>
            <a:ext cx="799288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1100" dirty="0" smtClean="0"/>
              <a:t>T. </a:t>
            </a:r>
            <a:r>
              <a:rPr lang="en-US" altLang="zh-TW" sz="1100" dirty="0" err="1" smtClean="0"/>
              <a:t>Nagatsuma</a:t>
            </a:r>
            <a:r>
              <a:rPr lang="en-US" altLang="zh-TW" sz="1100" dirty="0" smtClean="0"/>
              <a:t>, M. Shinagawa, N. </a:t>
            </a:r>
            <a:r>
              <a:rPr lang="en-US" altLang="zh-TW" sz="1100" dirty="0" err="1" smtClean="0"/>
              <a:t>Sahri</a:t>
            </a:r>
            <a:r>
              <a:rPr lang="en-US" altLang="zh-TW" sz="1100" dirty="0" smtClean="0"/>
              <a:t>, A. Sasaki, Y. </a:t>
            </a:r>
            <a:r>
              <a:rPr lang="en-US" altLang="zh-TW" sz="1100" dirty="0" err="1" smtClean="0"/>
              <a:t>Royter</a:t>
            </a:r>
            <a:r>
              <a:rPr lang="en-US" altLang="zh-TW" sz="1100" dirty="0" smtClean="0"/>
              <a:t>, and A. Hirata, “</a:t>
            </a:r>
            <a:r>
              <a:rPr lang="en-US" altLang="zh-TW" sz="1100" dirty="0" smtClean="0">
                <a:latin typeface="Symbol" panose="05050102010706020507" pitchFamily="18" charset="2"/>
              </a:rPr>
              <a:t>1.55-m</a:t>
            </a:r>
            <a:r>
              <a:rPr lang="en-US" altLang="zh-TW" sz="1100" dirty="0">
                <a:latin typeface="+mj-lt"/>
              </a:rPr>
              <a:t>m</a:t>
            </a:r>
            <a:r>
              <a:rPr lang="en-US" altLang="zh-TW" sz="1100" dirty="0" smtClean="0"/>
              <a:t> Photonic Systems for Microwave and</a:t>
            </a:r>
          </a:p>
          <a:p>
            <a:pPr algn="l"/>
            <a:r>
              <a:rPr lang="en-US" altLang="zh-TW" sz="1100" dirty="0" smtClean="0"/>
              <a:t>Millimeter-Wave Measurement,” </a:t>
            </a:r>
            <a:r>
              <a:rPr lang="en-US" altLang="zh-TW" sz="1100" i="1" dirty="0" smtClean="0"/>
              <a:t>IEEE Trans. Microwave Theory Tech., vol. 49, pp. 1831-1839, 2001.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9048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Text Box 2"/>
          <p:cNvSpPr txBox="1">
            <a:spLocks noChangeArrowheads="1"/>
          </p:cNvSpPr>
          <p:nvPr/>
        </p:nvSpPr>
        <p:spPr bwMode="auto">
          <a:xfrm>
            <a:off x="1846263" y="188913"/>
            <a:ext cx="59674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Some Reported Solution-</a:t>
            </a:r>
          </a:p>
          <a:p>
            <a:pPr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Uni-Traveling Carrier Photodiode </a:t>
            </a:r>
            <a:r>
              <a:rPr lang="en-US" altLang="zh-TW" sz="2800" b="1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47843" name="Text Box 3"/>
          <p:cNvSpPr txBox="1">
            <a:spLocks noChangeArrowheads="1"/>
          </p:cNvSpPr>
          <p:nvPr/>
        </p:nvSpPr>
        <p:spPr bwMode="auto">
          <a:xfrm>
            <a:off x="1331913" y="5876925"/>
            <a:ext cx="6553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* H. Ito, S. Kodama, Y. Muramoto, T. Furuta, T. Nagatsuma, T. Ishibashi, “High-Speed and High-Output InP-InGaAs Unitraveling-Carrier Photodiodes,” </a:t>
            </a:r>
            <a:r>
              <a:rPr lang="en-US" altLang="zh-TW" sz="800" i="1">
                <a:solidFill>
                  <a:schemeClr val="bg1"/>
                </a:solidFill>
              </a:rPr>
              <a:t>IEEE J. of Sel. Topics in Quantum Electronics, </a:t>
            </a:r>
            <a:r>
              <a:rPr lang="en-US" altLang="zh-TW" sz="800">
                <a:solidFill>
                  <a:schemeClr val="bg1"/>
                </a:solidFill>
              </a:rPr>
              <a:t>vol. 10, pp.709-727, Jul./Aug., 2004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1125538"/>
            <a:ext cx="7850187" cy="2820987"/>
            <a:chOff x="521" y="709"/>
            <a:chExt cx="4945" cy="1777"/>
          </a:xfrm>
        </p:grpSpPr>
        <p:pic>
          <p:nvPicPr>
            <p:cNvPr id="547845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84" y="1217"/>
              <a:ext cx="1588" cy="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7846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4" y="1117"/>
              <a:ext cx="1814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7847" name="Text Box 7"/>
            <p:cNvSpPr txBox="1">
              <a:spLocks noChangeArrowheads="1"/>
            </p:cNvSpPr>
            <p:nvPr/>
          </p:nvSpPr>
          <p:spPr bwMode="auto">
            <a:xfrm>
              <a:off x="5103" y="1752"/>
              <a:ext cx="363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CB</a:t>
              </a:r>
            </a:p>
            <a:p>
              <a:pPr algn="l"/>
              <a:endParaRPr lang="en-US" altLang="zh-TW" sz="1600" b="1">
                <a:solidFill>
                  <a:schemeClr val="bg1"/>
                </a:solidFill>
              </a:endParaRPr>
            </a:p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VB</a:t>
              </a:r>
            </a:p>
          </p:txBody>
        </p:sp>
        <p:sp>
          <p:nvSpPr>
            <p:cNvPr id="547848" name="Text Box 8"/>
            <p:cNvSpPr txBox="1">
              <a:spLocks noChangeArrowheads="1"/>
            </p:cNvSpPr>
            <p:nvPr/>
          </p:nvSpPr>
          <p:spPr bwMode="auto">
            <a:xfrm>
              <a:off x="3198" y="1299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Anode</a:t>
              </a:r>
            </a:p>
          </p:txBody>
        </p:sp>
        <p:sp>
          <p:nvSpPr>
            <p:cNvPr id="547849" name="Text Box 9"/>
            <p:cNvSpPr txBox="1">
              <a:spLocks noChangeArrowheads="1"/>
            </p:cNvSpPr>
            <p:nvPr/>
          </p:nvSpPr>
          <p:spPr bwMode="auto">
            <a:xfrm>
              <a:off x="4649" y="1934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Cathode</a:t>
              </a:r>
            </a:p>
          </p:txBody>
        </p:sp>
        <p:sp>
          <p:nvSpPr>
            <p:cNvPr id="547850" name="Text Box 10"/>
            <p:cNvSpPr txBox="1">
              <a:spLocks noChangeArrowheads="1"/>
            </p:cNvSpPr>
            <p:nvPr/>
          </p:nvSpPr>
          <p:spPr bwMode="auto">
            <a:xfrm>
              <a:off x="4059" y="936"/>
              <a:ext cx="113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Absorption layer</a:t>
              </a:r>
            </a:p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( intrinsic)</a:t>
              </a:r>
            </a:p>
          </p:txBody>
        </p:sp>
        <p:sp>
          <p:nvSpPr>
            <p:cNvPr id="547851" name="Line 11"/>
            <p:cNvSpPr>
              <a:spLocks noChangeShapeType="1"/>
            </p:cNvSpPr>
            <p:nvPr/>
          </p:nvSpPr>
          <p:spPr bwMode="auto">
            <a:xfrm flipV="1">
              <a:off x="3923" y="1299"/>
              <a:ext cx="182" cy="182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52" name="Text Box 12"/>
            <p:cNvSpPr txBox="1">
              <a:spLocks noChangeArrowheads="1"/>
            </p:cNvSpPr>
            <p:nvPr/>
          </p:nvSpPr>
          <p:spPr bwMode="auto">
            <a:xfrm>
              <a:off x="3923" y="709"/>
              <a:ext cx="6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Pin PD</a:t>
              </a:r>
            </a:p>
          </p:txBody>
        </p:sp>
        <p:sp>
          <p:nvSpPr>
            <p:cNvPr id="547853" name="Text Box 13"/>
            <p:cNvSpPr txBox="1">
              <a:spLocks noChangeArrowheads="1"/>
            </p:cNvSpPr>
            <p:nvPr/>
          </p:nvSpPr>
          <p:spPr bwMode="auto">
            <a:xfrm>
              <a:off x="2426" y="1752"/>
              <a:ext cx="363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CB</a:t>
              </a:r>
            </a:p>
            <a:p>
              <a:pPr algn="l"/>
              <a:endParaRPr lang="en-US" altLang="zh-TW" sz="1600" b="1">
                <a:solidFill>
                  <a:schemeClr val="bg1"/>
                </a:solidFill>
              </a:endParaRPr>
            </a:p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VB</a:t>
              </a:r>
            </a:p>
          </p:txBody>
        </p:sp>
        <p:sp>
          <p:nvSpPr>
            <p:cNvPr id="547854" name="Text Box 14"/>
            <p:cNvSpPr txBox="1">
              <a:spLocks noChangeArrowheads="1"/>
            </p:cNvSpPr>
            <p:nvPr/>
          </p:nvSpPr>
          <p:spPr bwMode="auto">
            <a:xfrm>
              <a:off x="521" y="1480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Anode</a:t>
              </a:r>
            </a:p>
          </p:txBody>
        </p:sp>
        <p:sp>
          <p:nvSpPr>
            <p:cNvPr id="547855" name="Text Box 15"/>
            <p:cNvSpPr txBox="1">
              <a:spLocks noChangeArrowheads="1"/>
            </p:cNvSpPr>
            <p:nvPr/>
          </p:nvSpPr>
          <p:spPr bwMode="auto">
            <a:xfrm>
              <a:off x="2018" y="197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Cathode</a:t>
              </a:r>
            </a:p>
          </p:txBody>
        </p:sp>
        <p:sp>
          <p:nvSpPr>
            <p:cNvPr id="547856" name="Text Box 16"/>
            <p:cNvSpPr txBox="1">
              <a:spLocks noChangeArrowheads="1"/>
            </p:cNvSpPr>
            <p:nvPr/>
          </p:nvSpPr>
          <p:spPr bwMode="auto">
            <a:xfrm>
              <a:off x="1066" y="845"/>
              <a:ext cx="113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Absorption layer</a:t>
              </a:r>
            </a:p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( P-doping)</a:t>
              </a:r>
            </a:p>
          </p:txBody>
        </p:sp>
        <p:sp>
          <p:nvSpPr>
            <p:cNvPr id="547857" name="Line 17"/>
            <p:cNvSpPr>
              <a:spLocks noChangeShapeType="1"/>
            </p:cNvSpPr>
            <p:nvPr/>
          </p:nvSpPr>
          <p:spPr bwMode="auto">
            <a:xfrm flipV="1">
              <a:off x="1111" y="1162"/>
              <a:ext cx="136" cy="233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58" name="Text Box 18"/>
            <p:cNvSpPr txBox="1">
              <a:spLocks noChangeArrowheads="1"/>
            </p:cNvSpPr>
            <p:nvPr/>
          </p:nvSpPr>
          <p:spPr bwMode="auto">
            <a:xfrm>
              <a:off x="1156" y="70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UTC-PD*</a:t>
              </a:r>
            </a:p>
          </p:txBody>
        </p:sp>
        <p:sp>
          <p:nvSpPr>
            <p:cNvPr id="547859" name="Text Box 19"/>
            <p:cNvSpPr txBox="1">
              <a:spLocks noChangeArrowheads="1"/>
            </p:cNvSpPr>
            <p:nvPr/>
          </p:nvSpPr>
          <p:spPr bwMode="auto">
            <a:xfrm>
              <a:off x="703" y="1978"/>
              <a:ext cx="814" cy="36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Diffusion block</a:t>
              </a:r>
            </a:p>
          </p:txBody>
        </p:sp>
        <p:sp>
          <p:nvSpPr>
            <p:cNvPr id="547860" name="Line 20"/>
            <p:cNvSpPr>
              <a:spLocks noChangeShapeType="1"/>
            </p:cNvSpPr>
            <p:nvPr/>
          </p:nvSpPr>
          <p:spPr bwMode="auto">
            <a:xfrm>
              <a:off x="1109" y="1763"/>
              <a:ext cx="0" cy="226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2109" y="1389"/>
              <a:ext cx="2971" cy="271"/>
              <a:chOff x="2064" y="1480"/>
              <a:chExt cx="2971" cy="271"/>
            </a:xfrm>
          </p:grpSpPr>
          <p:graphicFrame>
            <p:nvGraphicFramePr>
              <p:cNvPr id="547862" name="Object 22"/>
              <p:cNvGraphicFramePr>
                <a:graphicFrameLocks noChangeAspect="1"/>
              </p:cNvGraphicFramePr>
              <p:nvPr/>
            </p:nvGraphicFramePr>
            <p:xfrm>
              <a:off x="2064" y="1480"/>
              <a:ext cx="585" cy="2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364" name="PhotoImpact" r:id="rId5" imgW="1307937" imgH="495063" progId="">
                      <p:embed/>
                    </p:oleObj>
                  </mc:Choice>
                  <mc:Fallback>
                    <p:oleObj name="PhotoImpact" r:id="rId5" imgW="1307937" imgH="495063" progId="">
                      <p:embed/>
                      <p:pic>
                        <p:nvPicPr>
                          <p:cNvPr id="0" name="Picture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clrChange>
                              <a:clrFrom>
                                <a:srgbClr val="030303"/>
                              </a:clrFrom>
                              <a:clrTo>
                                <a:srgbClr val="030303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64" y="1480"/>
                            <a:ext cx="585" cy="2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47863" name="Object 23"/>
              <p:cNvGraphicFramePr>
                <a:graphicFrameLocks noChangeAspect="1"/>
              </p:cNvGraphicFramePr>
              <p:nvPr/>
            </p:nvGraphicFramePr>
            <p:xfrm>
              <a:off x="4450" y="1480"/>
              <a:ext cx="585" cy="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365" name="PhotoImpact" r:id="rId7" imgW="1307937" imgH="495063" progId="">
                      <p:embed/>
                    </p:oleObj>
                  </mc:Choice>
                  <mc:Fallback>
                    <p:oleObj name="PhotoImpact" r:id="rId7" imgW="1307937" imgH="495063" progId="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clrChange>
                              <a:clrFrom>
                                <a:srgbClr val="030303"/>
                              </a:clrFrom>
                              <a:clrTo>
                                <a:srgbClr val="030303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50" y="1480"/>
                            <a:ext cx="585" cy="2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47864" name="Line 24"/>
            <p:cNvSpPr>
              <a:spLocks noChangeShapeType="1"/>
            </p:cNvSpPr>
            <p:nvPr/>
          </p:nvSpPr>
          <p:spPr bwMode="auto">
            <a:xfrm flipV="1">
              <a:off x="4014" y="2342"/>
              <a:ext cx="136" cy="91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7865" name="Text Box 25"/>
            <p:cNvSpPr txBox="1">
              <a:spLocks noChangeArrowheads="1"/>
            </p:cNvSpPr>
            <p:nvPr/>
          </p:nvSpPr>
          <p:spPr bwMode="auto">
            <a:xfrm>
              <a:off x="2835" y="2251"/>
              <a:ext cx="1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chemeClr val="bg1"/>
                  </a:solidFill>
                </a:rPr>
                <a:t>Charge Storage</a:t>
              </a:r>
            </a:p>
          </p:txBody>
        </p:sp>
        <p:sp>
          <p:nvSpPr>
            <p:cNvPr id="547866" name="AutoShape 26"/>
            <p:cNvSpPr>
              <a:spLocks noChangeArrowheads="1"/>
            </p:cNvSpPr>
            <p:nvPr/>
          </p:nvSpPr>
          <p:spPr bwMode="auto">
            <a:xfrm rot="16200000">
              <a:off x="4036" y="1821"/>
              <a:ext cx="318" cy="272"/>
            </a:xfrm>
            <a:prstGeom prst="notchedRightArrow">
              <a:avLst>
                <a:gd name="adj1" fmla="val 50000"/>
                <a:gd name="adj2" fmla="val 29228"/>
              </a:avLst>
            </a:prstGeom>
            <a:solidFill>
              <a:srgbClr val="99CC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67" name="AutoShape 27"/>
            <p:cNvSpPr>
              <a:spLocks noChangeArrowheads="1"/>
            </p:cNvSpPr>
            <p:nvPr/>
          </p:nvSpPr>
          <p:spPr bwMode="auto">
            <a:xfrm rot="16200000">
              <a:off x="1133" y="1457"/>
              <a:ext cx="318" cy="272"/>
            </a:xfrm>
            <a:prstGeom prst="notchedRightArrow">
              <a:avLst>
                <a:gd name="adj1" fmla="val 50000"/>
                <a:gd name="adj2" fmla="val 29228"/>
              </a:avLst>
            </a:prstGeom>
            <a:solidFill>
              <a:srgbClr val="99CC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47868" name="Text Box 28"/>
          <p:cNvSpPr txBox="1">
            <a:spLocks noChangeArrowheads="1"/>
          </p:cNvSpPr>
          <p:nvPr/>
        </p:nvSpPr>
        <p:spPr bwMode="auto">
          <a:xfrm>
            <a:off x="684213" y="4095750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000" b="1">
                <a:solidFill>
                  <a:srgbClr val="FF9933"/>
                </a:solidFill>
              </a:rPr>
              <a:t>Electron Dominated Space-Charge Screening Effect !!  </a:t>
            </a:r>
          </a:p>
        </p:txBody>
      </p:sp>
      <p:sp>
        <p:nvSpPr>
          <p:cNvPr id="547869" name="Text Box 29"/>
          <p:cNvSpPr txBox="1">
            <a:spLocks noChangeArrowheads="1"/>
          </p:cNvSpPr>
          <p:nvPr/>
        </p:nvSpPr>
        <p:spPr bwMode="auto">
          <a:xfrm>
            <a:off x="5003800" y="4076700"/>
            <a:ext cx="5013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000" b="1">
                <a:solidFill>
                  <a:srgbClr val="FF9933"/>
                </a:solidFill>
              </a:rPr>
              <a:t>Hole Dominated Space-Charge Screening Effect !! </a:t>
            </a:r>
          </a:p>
        </p:txBody>
      </p:sp>
      <p:sp>
        <p:nvSpPr>
          <p:cNvPr id="547870" name="Text Box 30"/>
          <p:cNvSpPr txBox="1">
            <a:spLocks noChangeArrowheads="1"/>
          </p:cNvSpPr>
          <p:nvPr/>
        </p:nvSpPr>
        <p:spPr bwMode="auto">
          <a:xfrm>
            <a:off x="2771775" y="4724400"/>
            <a:ext cx="403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J</a:t>
            </a:r>
            <a:r>
              <a:rPr lang="en-US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max 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≈ (V</a:t>
            </a:r>
            <a:r>
              <a:rPr lang="en-US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bias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+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  <a:r>
              <a:rPr lang="el-GR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εV</a:t>
            </a:r>
            <a:r>
              <a:rPr lang="en-US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carriers</a:t>
            </a:r>
            <a:r>
              <a:rPr lang="el-GR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l-GR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/ D</a:t>
            </a:r>
            <a:r>
              <a:rPr lang="el-GR" altLang="zh-TW" sz="2400" b="1" i="1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</a:t>
            </a:r>
            <a:endParaRPr lang="el-GR" altLang="zh-TW" sz="2400" b="1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755650" y="5229225"/>
            <a:ext cx="8089900" cy="519113"/>
            <a:chOff x="521" y="3475"/>
            <a:chExt cx="5096" cy="327"/>
          </a:xfrm>
        </p:grpSpPr>
        <p:sp>
          <p:nvSpPr>
            <p:cNvPr id="547872" name="Text Box 32"/>
            <p:cNvSpPr txBox="1">
              <a:spLocks noChangeArrowheads="1"/>
            </p:cNvSpPr>
            <p:nvPr/>
          </p:nvSpPr>
          <p:spPr bwMode="auto">
            <a:xfrm>
              <a:off x="521" y="3475"/>
              <a:ext cx="190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2800" b="1" i="1" u="sng">
                  <a:solidFill>
                    <a:srgbClr val="FF3300"/>
                  </a:solidFill>
                </a:rPr>
                <a:t>V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hole</a:t>
              </a:r>
              <a:r>
                <a:rPr lang="en-US" altLang="zh-TW" sz="2800" b="1" i="1" u="sng">
                  <a:solidFill>
                    <a:srgbClr val="FF3300"/>
                  </a:solidFill>
                </a:rPr>
                <a:t>  &lt;&lt;  V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electron</a:t>
              </a:r>
              <a:endParaRPr lang="en-US" altLang="zh-TW" sz="2800" b="1" i="1" u="sng">
                <a:solidFill>
                  <a:srgbClr val="FF3300"/>
                </a:solidFill>
              </a:endParaRPr>
            </a:p>
          </p:txBody>
        </p:sp>
        <p:sp>
          <p:nvSpPr>
            <p:cNvPr id="547873" name="AutoShape 33"/>
            <p:cNvSpPr>
              <a:spLocks noChangeArrowheads="1"/>
            </p:cNvSpPr>
            <p:nvPr/>
          </p:nvSpPr>
          <p:spPr bwMode="auto">
            <a:xfrm>
              <a:off x="2336" y="3521"/>
              <a:ext cx="664" cy="272"/>
            </a:xfrm>
            <a:prstGeom prst="rightArrow">
              <a:avLst>
                <a:gd name="adj1" fmla="val 50000"/>
                <a:gd name="adj2" fmla="val 61029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74" name="Text Box 34"/>
            <p:cNvSpPr txBox="1">
              <a:spLocks noChangeArrowheads="1"/>
            </p:cNvSpPr>
            <p:nvPr/>
          </p:nvSpPr>
          <p:spPr bwMode="auto">
            <a:xfrm>
              <a:off x="3016" y="3475"/>
              <a:ext cx="260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2800" b="1" i="1" u="sng">
                  <a:solidFill>
                    <a:srgbClr val="FF3300"/>
                  </a:solidFill>
                </a:rPr>
                <a:t>J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max UTC</a:t>
              </a:r>
              <a:r>
                <a:rPr lang="en-US" altLang="zh-TW" sz="2800" b="1" i="1" u="sng">
                  <a:solidFill>
                    <a:srgbClr val="FF3300"/>
                  </a:solidFill>
                </a:rPr>
                <a:t>  &gt;&gt;  J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max pin</a:t>
              </a:r>
              <a:endParaRPr lang="en-US" altLang="zh-TW" sz="2800" b="1" i="1" u="sng">
                <a:solidFill>
                  <a:srgbClr val="FF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</a:rPr>
              <a:t>Limited Power from Sub-THz PD…..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53" y="1239663"/>
            <a:ext cx="6079757" cy="4680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9" name="橢圓 8"/>
          <p:cNvSpPr/>
          <p:nvPr/>
        </p:nvSpPr>
        <p:spPr bwMode="auto">
          <a:xfrm>
            <a:off x="2470493" y="4119983"/>
            <a:ext cx="576064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1" name="直線單箭頭接點 10"/>
          <p:cNvCxnSpPr>
            <a:stCxn id="9" idx="6"/>
          </p:cNvCxnSpPr>
          <p:nvPr/>
        </p:nvCxnSpPr>
        <p:spPr bwMode="auto">
          <a:xfrm>
            <a:off x="3046557" y="4372011"/>
            <a:ext cx="2605563" cy="5313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文字方塊 11"/>
          <p:cNvSpPr txBox="1"/>
          <p:nvPr/>
        </p:nvSpPr>
        <p:spPr>
          <a:xfrm>
            <a:off x="5503373" y="5197506"/>
            <a:ext cx="33843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Bad :Less than 1mW at ~300 GHz regime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971933" y="4549434"/>
            <a:ext cx="29158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Good: Lossless optical interconnect 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1560" y="5919663"/>
            <a:ext cx="734481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How to get more power (&gt; 1mW) in sub-THz regime ?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107504" y="6402814"/>
            <a:ext cx="7272808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800" dirty="0" err="1"/>
              <a:t>Goutam</a:t>
            </a:r>
            <a:r>
              <a:rPr lang="en-US" altLang="zh-TW" sz="800" dirty="0"/>
              <a:t> </a:t>
            </a:r>
            <a:r>
              <a:rPr lang="en-US" altLang="zh-TW" sz="800" dirty="0" err="1"/>
              <a:t>Chattopadhyay</a:t>
            </a:r>
            <a:r>
              <a:rPr lang="en-US" altLang="zh-TW" sz="800" dirty="0"/>
              <a:t>, "Technology, Capabilities, and Performance of </a:t>
            </a:r>
            <a:r>
              <a:rPr lang="en-US" altLang="zh-TW" sz="800" dirty="0" smtClean="0"/>
              <a:t>Low Power </a:t>
            </a:r>
            <a:r>
              <a:rPr lang="en-US" altLang="zh-TW" sz="800" dirty="0"/>
              <a:t>Terahertz Sources</a:t>
            </a:r>
            <a:r>
              <a:rPr lang="en-US" altLang="zh-TW" sz="800" i="1" dirty="0"/>
              <a:t>", IEEE TRANSACTIONS ON TERAHERTZ SCIENCE AND TECHNOLOGY</a:t>
            </a:r>
            <a:r>
              <a:rPr lang="en-US" altLang="zh-TW" sz="800" dirty="0"/>
              <a:t>, VOL. 1, NO. 1, SEPTEMBER 2011</a:t>
            </a:r>
            <a:endParaRPr lang="zh-TW" altLang="en-US" sz="8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7137" y="1128139"/>
            <a:ext cx="42406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單箭頭接點 18"/>
          <p:cNvCxnSpPr/>
          <p:nvPr/>
        </p:nvCxnSpPr>
        <p:spPr bwMode="auto">
          <a:xfrm>
            <a:off x="7023401" y="2352275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93" y="1083658"/>
            <a:ext cx="4300365" cy="32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4196867" y="3095831"/>
            <a:ext cx="514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Bandwidth can’t cover from DC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55984" y="2080792"/>
            <a:ext cx="4700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rgbClr val="FF0000"/>
                </a:solidFill>
              </a:rPr>
              <a:t>O</a:t>
            </a:r>
            <a:r>
              <a:rPr lang="en-US" altLang="zh-TW" sz="2400" dirty="0" smtClean="0">
                <a:solidFill>
                  <a:srgbClr val="FF0000"/>
                </a:solidFill>
              </a:rPr>
              <a:t>utput power can up to 1.23mW </a:t>
            </a:r>
          </a:p>
          <a:p>
            <a:pPr>
              <a:spcBef>
                <a:spcPts val="0"/>
              </a:spcBef>
            </a:pPr>
            <a:r>
              <a:rPr lang="en-US" altLang="zh-TW" sz="2400" dirty="0" smtClean="0">
                <a:solidFill>
                  <a:srgbClr val="FF0000"/>
                </a:solidFill>
              </a:rPr>
              <a:t> by dual UTC-PD at 300 GHz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6390010" y="1522703"/>
            <a:ext cx="1296144" cy="108012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971600" y="1358338"/>
            <a:ext cx="936104" cy="54006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48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0" grpId="0"/>
      <p:bldP spid="18" grpId="0"/>
      <p:bldP spid="2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5443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MMW Over Fiber Communication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7" y="6062663"/>
            <a:ext cx="1763713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7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>
                <a:solidFill>
                  <a:schemeClr val="bg1"/>
                </a:solidFill>
              </a:rPr>
              <a:t>Why UTC-PDs Saturate?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79" name="文字方塊 14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7180" name="文字方塊 17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cxnSp>
        <p:nvCxnSpPr>
          <p:cNvPr id="7181" name="直線接點 16"/>
          <p:cNvCxnSpPr>
            <a:cxnSpLocks noChangeShapeType="1"/>
          </p:cNvCxnSpPr>
          <p:nvPr/>
        </p:nvCxnSpPr>
        <p:spPr bwMode="auto">
          <a:xfrm>
            <a:off x="2085975" y="3841750"/>
            <a:ext cx="0" cy="214313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2" name="直線接點 21"/>
          <p:cNvCxnSpPr>
            <a:cxnSpLocks noChangeShapeType="1"/>
          </p:cNvCxnSpPr>
          <p:nvPr/>
        </p:nvCxnSpPr>
        <p:spPr bwMode="auto">
          <a:xfrm flipH="1">
            <a:off x="1685925" y="3408363"/>
            <a:ext cx="395288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3" name="直線接點 23"/>
          <p:cNvCxnSpPr>
            <a:cxnSpLocks noChangeShapeType="1"/>
          </p:cNvCxnSpPr>
          <p:nvPr/>
        </p:nvCxnSpPr>
        <p:spPr bwMode="auto">
          <a:xfrm flipH="1">
            <a:off x="1500188" y="3840163"/>
            <a:ext cx="581025" cy="635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4" name="直線接點 24"/>
          <p:cNvCxnSpPr>
            <a:cxnSpLocks noChangeShapeType="1"/>
          </p:cNvCxnSpPr>
          <p:nvPr/>
        </p:nvCxnSpPr>
        <p:spPr bwMode="auto">
          <a:xfrm flipH="1" flipV="1">
            <a:off x="2081213" y="3400425"/>
            <a:ext cx="1079500" cy="80010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5" name="直線接點 26"/>
          <p:cNvCxnSpPr>
            <a:cxnSpLocks noChangeShapeType="1"/>
          </p:cNvCxnSpPr>
          <p:nvPr/>
        </p:nvCxnSpPr>
        <p:spPr bwMode="auto">
          <a:xfrm flipH="1" flipV="1">
            <a:off x="2081213" y="4048125"/>
            <a:ext cx="1079500" cy="80010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6" name="直線接點 30"/>
          <p:cNvCxnSpPr>
            <a:cxnSpLocks noChangeShapeType="1"/>
          </p:cNvCxnSpPr>
          <p:nvPr/>
        </p:nvCxnSpPr>
        <p:spPr bwMode="auto">
          <a:xfrm>
            <a:off x="1685925" y="3194050"/>
            <a:ext cx="0" cy="214313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7" name="直線接點 31"/>
          <p:cNvCxnSpPr>
            <a:cxnSpLocks noChangeShapeType="1"/>
          </p:cNvCxnSpPr>
          <p:nvPr/>
        </p:nvCxnSpPr>
        <p:spPr bwMode="auto">
          <a:xfrm flipH="1">
            <a:off x="1504950" y="3194050"/>
            <a:ext cx="18097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8" name="直線接點 34"/>
          <p:cNvCxnSpPr>
            <a:cxnSpLocks noChangeShapeType="1"/>
          </p:cNvCxnSpPr>
          <p:nvPr/>
        </p:nvCxnSpPr>
        <p:spPr bwMode="auto">
          <a:xfrm flipV="1">
            <a:off x="1504950" y="3194050"/>
            <a:ext cx="0" cy="64770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9" name="直線接點 38"/>
          <p:cNvCxnSpPr>
            <a:cxnSpLocks noChangeShapeType="1"/>
          </p:cNvCxnSpPr>
          <p:nvPr/>
        </p:nvCxnSpPr>
        <p:spPr bwMode="auto">
          <a:xfrm flipH="1">
            <a:off x="3155950" y="4191000"/>
            <a:ext cx="39687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90" name="直線接點 39"/>
          <p:cNvCxnSpPr>
            <a:cxnSpLocks noChangeShapeType="1"/>
          </p:cNvCxnSpPr>
          <p:nvPr/>
        </p:nvCxnSpPr>
        <p:spPr bwMode="auto">
          <a:xfrm flipH="1">
            <a:off x="3155950" y="4843463"/>
            <a:ext cx="39687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91" name="直線接點 40"/>
          <p:cNvCxnSpPr>
            <a:cxnSpLocks noChangeShapeType="1"/>
          </p:cNvCxnSpPr>
          <p:nvPr/>
        </p:nvCxnSpPr>
        <p:spPr bwMode="auto">
          <a:xfrm flipH="1" flipV="1">
            <a:off x="3552825" y="4192588"/>
            <a:ext cx="0" cy="658812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7192" name="文字方塊 37"/>
          <p:cNvSpPr txBox="1">
            <a:spLocks noChangeArrowheads="1"/>
          </p:cNvSpPr>
          <p:nvPr/>
        </p:nvSpPr>
        <p:spPr bwMode="auto">
          <a:xfrm>
            <a:off x="1685925" y="3443288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P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7193" name="文字方塊 46"/>
          <p:cNvSpPr txBox="1">
            <a:spLocks noChangeArrowheads="1"/>
          </p:cNvSpPr>
          <p:nvPr/>
        </p:nvSpPr>
        <p:spPr bwMode="auto">
          <a:xfrm>
            <a:off x="2419350" y="3841750"/>
            <a:ext cx="255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i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7194" name="文字方塊 47"/>
          <p:cNvSpPr txBox="1">
            <a:spLocks noChangeArrowheads="1"/>
          </p:cNvSpPr>
          <p:nvPr/>
        </p:nvSpPr>
        <p:spPr bwMode="auto">
          <a:xfrm>
            <a:off x="3136900" y="4305300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N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cxnSp>
        <p:nvCxnSpPr>
          <p:cNvPr id="7195" name="直線接點 50"/>
          <p:cNvCxnSpPr>
            <a:cxnSpLocks noChangeShapeType="1"/>
          </p:cNvCxnSpPr>
          <p:nvPr/>
        </p:nvCxnSpPr>
        <p:spPr bwMode="auto">
          <a:xfrm flipH="1">
            <a:off x="3557588" y="4489450"/>
            <a:ext cx="395287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2" name="群組 51"/>
          <p:cNvGrpSpPr/>
          <p:nvPr/>
        </p:nvGrpSpPr>
        <p:grpSpPr>
          <a:xfrm>
            <a:off x="4030682" y="4015319"/>
            <a:ext cx="148332" cy="897160"/>
            <a:chOff x="4453976" y="4323829"/>
            <a:chExt cx="157162" cy="938213"/>
          </a:xfrm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53" name="Line 73"/>
            <p:cNvSpPr>
              <a:spLocks noChangeShapeType="1"/>
            </p:cNvSpPr>
            <p:nvPr/>
          </p:nvSpPr>
          <p:spPr bwMode="auto">
            <a:xfrm>
              <a:off x="4533351" y="4733404"/>
              <a:ext cx="77787" cy="333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4" name="Line 74"/>
            <p:cNvSpPr>
              <a:spLocks noChangeShapeType="1"/>
            </p:cNvSpPr>
            <p:nvPr/>
          </p:nvSpPr>
          <p:spPr bwMode="auto">
            <a:xfrm flipH="1">
              <a:off x="4453976" y="4766742"/>
              <a:ext cx="157162" cy="523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5" name="Line 75"/>
            <p:cNvSpPr>
              <a:spLocks noChangeShapeType="1"/>
            </p:cNvSpPr>
            <p:nvPr/>
          </p:nvSpPr>
          <p:spPr bwMode="auto">
            <a:xfrm>
              <a:off x="4453976" y="4819129"/>
              <a:ext cx="157162" cy="492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6" name="Line 76"/>
            <p:cNvSpPr>
              <a:spLocks noChangeShapeType="1"/>
            </p:cNvSpPr>
            <p:nvPr/>
          </p:nvSpPr>
          <p:spPr bwMode="auto">
            <a:xfrm flipH="1">
              <a:off x="4453976" y="4868342"/>
              <a:ext cx="157162" cy="523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7" name="Line 77"/>
            <p:cNvSpPr>
              <a:spLocks noChangeShapeType="1"/>
            </p:cNvSpPr>
            <p:nvPr/>
          </p:nvSpPr>
          <p:spPr bwMode="auto">
            <a:xfrm>
              <a:off x="4453976" y="4920729"/>
              <a:ext cx="157162" cy="50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8" name="Line 78"/>
            <p:cNvSpPr>
              <a:spLocks noChangeShapeType="1"/>
            </p:cNvSpPr>
            <p:nvPr/>
          </p:nvSpPr>
          <p:spPr bwMode="auto">
            <a:xfrm flipH="1">
              <a:off x="4453976" y="4971529"/>
              <a:ext cx="157162" cy="492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9" name="Line 79"/>
            <p:cNvSpPr>
              <a:spLocks noChangeShapeType="1"/>
            </p:cNvSpPr>
            <p:nvPr/>
          </p:nvSpPr>
          <p:spPr bwMode="auto">
            <a:xfrm>
              <a:off x="4453976" y="5020742"/>
              <a:ext cx="79375" cy="333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0" name="Line 80"/>
            <p:cNvSpPr>
              <a:spLocks noChangeShapeType="1"/>
            </p:cNvSpPr>
            <p:nvPr/>
          </p:nvSpPr>
          <p:spPr bwMode="auto">
            <a:xfrm>
              <a:off x="4533351" y="4715942"/>
              <a:ext cx="3175" cy="174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1" name="Line 81"/>
            <p:cNvSpPr>
              <a:spLocks noChangeShapeType="1"/>
            </p:cNvSpPr>
            <p:nvPr/>
          </p:nvSpPr>
          <p:spPr bwMode="auto">
            <a:xfrm flipV="1">
              <a:off x="4533351" y="5054079"/>
              <a:ext cx="3175" cy="190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2" name="Line 82"/>
            <p:cNvSpPr>
              <a:spLocks noChangeShapeType="1"/>
            </p:cNvSpPr>
            <p:nvPr/>
          </p:nvSpPr>
          <p:spPr bwMode="auto">
            <a:xfrm>
              <a:off x="4519063" y="4323829"/>
              <a:ext cx="0" cy="3921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3" name="Line 83"/>
            <p:cNvSpPr>
              <a:spLocks noChangeShapeType="1"/>
            </p:cNvSpPr>
            <p:nvPr/>
          </p:nvSpPr>
          <p:spPr bwMode="auto">
            <a:xfrm flipV="1">
              <a:off x="4533351" y="5073129"/>
              <a:ext cx="3175" cy="1889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4" name="Line 162"/>
            <p:cNvSpPr>
              <a:spLocks noChangeShapeType="1"/>
            </p:cNvSpPr>
            <p:nvPr/>
          </p:nvSpPr>
          <p:spPr bwMode="auto">
            <a:xfrm>
              <a:off x="4536526" y="5050904"/>
              <a:ext cx="0" cy="211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</p:grpSp>
      <p:sp>
        <p:nvSpPr>
          <p:cNvPr id="7197" name="文字方塊 64"/>
          <p:cNvSpPr txBox="1">
            <a:spLocks noChangeArrowheads="1"/>
          </p:cNvSpPr>
          <p:nvPr/>
        </p:nvSpPr>
        <p:spPr bwMode="auto">
          <a:xfrm>
            <a:off x="3633788" y="3913188"/>
            <a:ext cx="1154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R(Load)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cxnSp>
        <p:nvCxnSpPr>
          <p:cNvPr id="7198" name="直線接點 65"/>
          <p:cNvCxnSpPr>
            <a:cxnSpLocks noChangeShapeType="1"/>
          </p:cNvCxnSpPr>
          <p:nvPr/>
        </p:nvCxnSpPr>
        <p:spPr bwMode="auto">
          <a:xfrm flipH="1">
            <a:off x="1325563" y="3554413"/>
            <a:ext cx="179387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99" name="直線接點 66"/>
          <p:cNvCxnSpPr>
            <a:cxnSpLocks noChangeShapeType="1"/>
          </p:cNvCxnSpPr>
          <p:nvPr/>
        </p:nvCxnSpPr>
        <p:spPr bwMode="auto">
          <a:xfrm flipH="1" flipV="1">
            <a:off x="1325563" y="3543300"/>
            <a:ext cx="3175" cy="183673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200" name="直線接點 68"/>
          <p:cNvCxnSpPr>
            <a:cxnSpLocks noChangeShapeType="1"/>
          </p:cNvCxnSpPr>
          <p:nvPr/>
        </p:nvCxnSpPr>
        <p:spPr bwMode="auto">
          <a:xfrm flipH="1" flipV="1">
            <a:off x="4535488" y="4448175"/>
            <a:ext cx="3175" cy="893763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7201" name="文字方塊 48"/>
          <p:cNvSpPr txBox="1">
            <a:spLocks noChangeArrowheads="1"/>
          </p:cNvSpPr>
          <p:nvPr/>
        </p:nvSpPr>
        <p:spPr bwMode="auto">
          <a:xfrm>
            <a:off x="4241800" y="5210175"/>
            <a:ext cx="395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+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7202" name="文字方塊 76"/>
          <p:cNvSpPr txBox="1">
            <a:spLocks noChangeArrowheads="1"/>
          </p:cNvSpPr>
          <p:nvPr/>
        </p:nvSpPr>
        <p:spPr bwMode="auto">
          <a:xfrm>
            <a:off x="1352550" y="5191125"/>
            <a:ext cx="304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-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7203" name="文字方塊 78"/>
          <p:cNvSpPr txBox="1">
            <a:spLocks noChangeArrowheads="1"/>
          </p:cNvSpPr>
          <p:nvPr/>
        </p:nvSpPr>
        <p:spPr bwMode="auto">
          <a:xfrm>
            <a:off x="2663825" y="5241925"/>
            <a:ext cx="712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V</a:t>
            </a:r>
            <a:r>
              <a:rPr lang="en-US" altLang="zh-TW" sz="1400" b="1">
                <a:solidFill>
                  <a:schemeClr val="bg1"/>
                </a:solidFill>
              </a:rPr>
              <a:t>bias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cxnSp>
        <p:nvCxnSpPr>
          <p:cNvPr id="7204" name="直線接點 79"/>
          <p:cNvCxnSpPr>
            <a:cxnSpLocks noChangeShapeType="1"/>
          </p:cNvCxnSpPr>
          <p:nvPr/>
        </p:nvCxnSpPr>
        <p:spPr bwMode="auto">
          <a:xfrm flipV="1">
            <a:off x="2114550" y="3190875"/>
            <a:ext cx="0" cy="20955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7205" name="直線接點 82"/>
          <p:cNvCxnSpPr>
            <a:cxnSpLocks noChangeShapeType="1"/>
          </p:cNvCxnSpPr>
          <p:nvPr/>
        </p:nvCxnSpPr>
        <p:spPr bwMode="auto">
          <a:xfrm flipH="1" flipV="1">
            <a:off x="3152775" y="3200400"/>
            <a:ext cx="7938" cy="981075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7206" name="文字方塊 86"/>
          <p:cNvSpPr txBox="1">
            <a:spLocks noChangeArrowheads="1"/>
          </p:cNvSpPr>
          <p:nvPr/>
        </p:nvSpPr>
        <p:spPr bwMode="auto">
          <a:xfrm>
            <a:off x="2987675" y="285273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+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7207" name="文字方塊 94"/>
          <p:cNvSpPr txBox="1">
            <a:spLocks noChangeArrowheads="1"/>
          </p:cNvSpPr>
          <p:nvPr/>
        </p:nvSpPr>
        <p:spPr bwMode="auto">
          <a:xfrm>
            <a:off x="1979613" y="2843213"/>
            <a:ext cx="26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-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7208" name="文字方塊 95"/>
          <p:cNvSpPr txBox="1">
            <a:spLocks noChangeArrowheads="1"/>
          </p:cNvSpPr>
          <p:nvPr/>
        </p:nvSpPr>
        <p:spPr bwMode="auto">
          <a:xfrm>
            <a:off x="2339975" y="281305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V</a:t>
            </a:r>
            <a:r>
              <a:rPr lang="en-US" altLang="zh-TW" sz="1400" b="1">
                <a:solidFill>
                  <a:srgbClr val="FF0000"/>
                </a:solidFill>
              </a:rPr>
              <a:t>eff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7209" name="矩形 100372"/>
          <p:cNvSpPr>
            <a:spLocks noChangeArrowheads="1"/>
          </p:cNvSpPr>
          <p:nvPr/>
        </p:nvSpPr>
        <p:spPr bwMode="auto">
          <a:xfrm>
            <a:off x="5516563" y="2420938"/>
            <a:ext cx="3663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V</a:t>
            </a:r>
            <a:r>
              <a:rPr lang="en-US" altLang="zh-TW" sz="1800" baseline="-25000"/>
              <a:t>eff</a:t>
            </a:r>
            <a:r>
              <a:rPr lang="en-US" altLang="zh-TW" sz="1800"/>
              <a:t> :minimum reverse bias voltage during dynamic operation</a:t>
            </a:r>
            <a:endParaRPr lang="zh-TW" altLang="en-US" sz="1800"/>
          </a:p>
        </p:txBody>
      </p:sp>
      <p:sp>
        <p:nvSpPr>
          <p:cNvPr id="7210" name="矩形 100373"/>
          <p:cNvSpPr>
            <a:spLocks noChangeArrowheads="1"/>
          </p:cNvSpPr>
          <p:nvPr/>
        </p:nvSpPr>
        <p:spPr bwMode="auto">
          <a:xfrm>
            <a:off x="4716463" y="2987675"/>
            <a:ext cx="4211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V</a:t>
            </a:r>
            <a:r>
              <a:rPr lang="en-US" altLang="zh-TW" sz="1800" baseline="-25000">
                <a:solidFill>
                  <a:srgbClr val="0066FF"/>
                </a:solidFill>
              </a:rPr>
              <a:t>bias</a:t>
            </a:r>
            <a:r>
              <a:rPr lang="en-US" altLang="zh-TW" sz="1800">
                <a:solidFill>
                  <a:srgbClr val="0066FF"/>
                </a:solidFill>
              </a:rPr>
              <a:t> :external bias voltage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1" name="矩形 100374"/>
          <p:cNvSpPr>
            <a:spLocks noChangeArrowheads="1"/>
          </p:cNvSpPr>
          <p:nvPr/>
        </p:nvSpPr>
        <p:spPr bwMode="auto">
          <a:xfrm>
            <a:off x="5040313" y="357346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J</a:t>
            </a:r>
            <a:r>
              <a:rPr lang="en-US" altLang="zh-TW" sz="1800" baseline="-25000">
                <a:solidFill>
                  <a:srgbClr val="0066FF"/>
                </a:solidFill>
              </a:rPr>
              <a:t>max</a:t>
            </a:r>
            <a:r>
              <a:rPr lang="en-US" altLang="zh-TW" sz="1800">
                <a:solidFill>
                  <a:srgbClr val="0066FF"/>
                </a:solidFill>
              </a:rPr>
              <a:t> :maximum output photocurrent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2" name="矩形 100375"/>
          <p:cNvSpPr>
            <a:spLocks noChangeArrowheads="1"/>
          </p:cNvSpPr>
          <p:nvPr/>
        </p:nvSpPr>
        <p:spPr bwMode="auto">
          <a:xfrm>
            <a:off x="5697538" y="3851275"/>
            <a:ext cx="158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/>
              <a:t>A :active area</a:t>
            </a:r>
            <a:endParaRPr lang="zh-TW" altLang="en-US" sz="1800"/>
          </a:p>
        </p:txBody>
      </p:sp>
      <p:sp>
        <p:nvSpPr>
          <p:cNvPr id="7213" name="矩形 100"/>
          <p:cNvSpPr>
            <a:spLocks noChangeArrowheads="1"/>
          </p:cNvSpPr>
          <p:nvPr/>
        </p:nvSpPr>
        <p:spPr bwMode="auto">
          <a:xfrm>
            <a:off x="4572000" y="3284538"/>
            <a:ext cx="421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FFFF00"/>
                </a:solidFill>
              </a:rPr>
              <a:t>V</a:t>
            </a:r>
            <a:r>
              <a:rPr lang="en-US" altLang="zh-TW" sz="1800" baseline="-25000">
                <a:solidFill>
                  <a:srgbClr val="FFFF00"/>
                </a:solidFill>
              </a:rPr>
              <a:t>bi</a:t>
            </a:r>
            <a:r>
              <a:rPr lang="en-US" altLang="zh-TW" sz="1800">
                <a:solidFill>
                  <a:srgbClr val="FFFF00"/>
                </a:solidFill>
              </a:rPr>
              <a:t> :built-in potential</a:t>
            </a:r>
            <a:endParaRPr lang="zh-TW" altLang="en-US" sz="1800">
              <a:solidFill>
                <a:srgbClr val="FFFF00"/>
              </a:solidFill>
            </a:endParaRPr>
          </a:p>
        </p:txBody>
      </p:sp>
      <p:sp>
        <p:nvSpPr>
          <p:cNvPr id="7214" name="矩形 100376"/>
          <p:cNvSpPr>
            <a:spLocks noChangeArrowheads="1"/>
          </p:cNvSpPr>
          <p:nvPr/>
        </p:nvSpPr>
        <p:spPr bwMode="auto">
          <a:xfrm>
            <a:off x="5651500" y="4140200"/>
            <a:ext cx="203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R :load resistance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5" name="矩形 100377"/>
          <p:cNvSpPr>
            <a:spLocks noChangeArrowheads="1"/>
          </p:cNvSpPr>
          <p:nvPr/>
        </p:nvSpPr>
        <p:spPr bwMode="auto">
          <a:xfrm>
            <a:off x="4427538" y="443706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F :f</a:t>
            </a:r>
            <a:r>
              <a:rPr lang="en-US" altLang="zh-TW" sz="1100"/>
              <a:t>RC</a:t>
            </a:r>
            <a:r>
              <a:rPr lang="en-US" altLang="zh-TW" sz="1800"/>
              <a:t> roll-off factor</a:t>
            </a:r>
            <a:endParaRPr lang="zh-TW" altLang="en-US" sz="1800"/>
          </a:p>
        </p:txBody>
      </p:sp>
      <p:sp>
        <p:nvSpPr>
          <p:cNvPr id="7216" name="矩形 100378"/>
          <p:cNvSpPr>
            <a:spLocks noChangeArrowheads="1"/>
          </p:cNvSpPr>
          <p:nvPr/>
        </p:nvSpPr>
        <p:spPr bwMode="auto">
          <a:xfrm>
            <a:off x="5603875" y="4716463"/>
            <a:ext cx="168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E</a:t>
            </a:r>
            <a:r>
              <a:rPr lang="en-US" altLang="zh-TW" sz="1800" baseline="-25000">
                <a:solidFill>
                  <a:srgbClr val="0066FF"/>
                </a:solidFill>
              </a:rPr>
              <a:t>c</a:t>
            </a:r>
            <a:r>
              <a:rPr lang="en-US" altLang="zh-TW" sz="1800">
                <a:solidFill>
                  <a:srgbClr val="0066FF"/>
                </a:solidFill>
              </a:rPr>
              <a:t> :critical field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7" name="矩形 100379"/>
          <p:cNvSpPr>
            <a:spLocks noChangeArrowheads="1"/>
          </p:cNvSpPr>
          <p:nvPr/>
        </p:nvSpPr>
        <p:spPr bwMode="auto">
          <a:xfrm>
            <a:off x="4824413" y="50038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V</a:t>
            </a:r>
            <a:r>
              <a:rPr lang="en-US" altLang="zh-TW" sz="1800" baseline="-25000"/>
              <a:t>e</a:t>
            </a:r>
            <a:r>
              <a:rPr lang="en-US" altLang="zh-TW" sz="1800"/>
              <a:t> : over-shoot drift-velocity</a:t>
            </a:r>
            <a:endParaRPr lang="zh-TW" altLang="en-US" sz="1800"/>
          </a:p>
        </p:txBody>
      </p:sp>
      <p:sp>
        <p:nvSpPr>
          <p:cNvPr id="100383" name="矩形 100382"/>
          <p:cNvSpPr/>
          <p:nvPr/>
        </p:nvSpPr>
        <p:spPr>
          <a:xfrm>
            <a:off x="5773738" y="5291138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Symbol"/>
                <a:ea typeface="新細明體"/>
                <a:cs typeface="Times New Roman"/>
              </a:rPr>
              <a:t>e</a:t>
            </a:r>
            <a:r>
              <a:rPr lang="en-US" altLang="zh-TW" sz="1800" dirty="0">
                <a:solidFill>
                  <a:srgbClr val="0066FF"/>
                </a:solidFill>
                <a:latin typeface="Times New Roman"/>
                <a:ea typeface="新細明體"/>
              </a:rPr>
              <a:t> :</a:t>
            </a:r>
            <a:r>
              <a:rPr lang="en-US" altLang="zh-TW" sz="1800" dirty="0">
                <a:solidFill>
                  <a:srgbClr val="0066FF"/>
                </a:solidFill>
                <a:latin typeface="+mj-lt"/>
                <a:ea typeface="新細明體"/>
              </a:rPr>
              <a:t>dielectric constant</a:t>
            </a:r>
            <a:endParaRPr lang="zh-TW" altLang="en-US" sz="18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7219" name="矩形 100383"/>
          <p:cNvSpPr>
            <a:spLocks noChangeArrowheads="1"/>
          </p:cNvSpPr>
          <p:nvPr/>
        </p:nvSpPr>
        <p:spPr bwMode="auto">
          <a:xfrm>
            <a:off x="4787900" y="558006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D</a:t>
            </a:r>
            <a:r>
              <a:rPr lang="en-US" altLang="zh-TW" sz="1800" baseline="-25000"/>
              <a:t>dep</a:t>
            </a:r>
            <a:r>
              <a:rPr lang="en-US" altLang="zh-TW" sz="1800"/>
              <a:t> :depletion layer thickness</a:t>
            </a:r>
            <a:endParaRPr lang="zh-TW" altLang="en-US" sz="1800"/>
          </a:p>
        </p:txBody>
      </p:sp>
      <p:cxnSp>
        <p:nvCxnSpPr>
          <p:cNvPr id="7220" name="直線單箭頭接點 100385"/>
          <p:cNvCxnSpPr>
            <a:cxnSpLocks noChangeShapeType="1"/>
          </p:cNvCxnSpPr>
          <p:nvPr/>
        </p:nvCxnSpPr>
        <p:spPr bwMode="auto">
          <a:xfrm>
            <a:off x="2081213" y="4932363"/>
            <a:ext cx="107950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7221" name="文字方塊 111"/>
          <p:cNvSpPr txBox="1">
            <a:spLocks noChangeArrowheads="1"/>
          </p:cNvSpPr>
          <p:nvPr/>
        </p:nvSpPr>
        <p:spPr bwMode="auto">
          <a:xfrm>
            <a:off x="2284413" y="4581525"/>
            <a:ext cx="688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D</a:t>
            </a:r>
            <a:r>
              <a:rPr lang="en-US" altLang="zh-TW" sz="1400" b="1">
                <a:solidFill>
                  <a:srgbClr val="FF0000"/>
                </a:solidFill>
              </a:rPr>
              <a:t>dep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18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I:f</a:t>
            </a:r>
            <a:r>
              <a:rPr lang="en-US" altLang="zh-TW" sz="2800" b="1" dirty="0">
                <a:solidFill>
                  <a:schemeClr val="bg1"/>
                </a:solidFill>
              </a:rPr>
              <a:t>T</a:t>
            </a:r>
            <a:r>
              <a:rPr lang="en-US" altLang="zh-TW" sz="4400" b="1" dirty="0">
                <a:solidFill>
                  <a:schemeClr val="bg1"/>
                </a:solidFill>
              </a:rPr>
              <a:t>&gt;&gt;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 (Not sub-THz regime)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3321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324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3325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13326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327" name="文字方塊 9"/>
          <p:cNvSpPr txBox="1">
            <a:spLocks noChangeArrowheads="1"/>
          </p:cNvSpPr>
          <p:nvPr/>
        </p:nvSpPr>
        <p:spPr bwMode="auto">
          <a:xfrm>
            <a:off x="4932363" y="2565400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tx1"/>
                </a:solidFill>
              </a:rPr>
              <a:t>(3)</a:t>
            </a:r>
            <a:endParaRPr lang="zh-TW" altLang="en-US" sz="2400">
              <a:solidFill>
                <a:schemeClr val="tx1"/>
              </a:solidFill>
            </a:endParaRPr>
          </a:p>
        </p:txBody>
      </p:sp>
      <p:sp>
        <p:nvSpPr>
          <p:cNvPr id="13328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cxnSp>
        <p:nvCxnSpPr>
          <p:cNvPr id="13329" name="直線單箭頭接點 11"/>
          <p:cNvCxnSpPr>
            <a:cxnSpLocks noChangeShapeType="1"/>
          </p:cNvCxnSpPr>
          <p:nvPr/>
        </p:nvCxnSpPr>
        <p:spPr bwMode="auto">
          <a:xfrm flipV="1">
            <a:off x="2700338" y="1268413"/>
            <a:ext cx="287337" cy="504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330" name="直線單箭頭接點 22"/>
          <p:cNvCxnSpPr>
            <a:cxnSpLocks noChangeShapeType="1"/>
          </p:cNvCxnSpPr>
          <p:nvPr/>
        </p:nvCxnSpPr>
        <p:spPr bwMode="auto">
          <a:xfrm flipV="1">
            <a:off x="1258888" y="1268413"/>
            <a:ext cx="288925" cy="504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331" name="橢圓 23"/>
          <p:cNvSpPr>
            <a:spLocks noChangeArrowheads="1"/>
          </p:cNvSpPr>
          <p:nvPr/>
        </p:nvSpPr>
        <p:spPr bwMode="auto">
          <a:xfrm>
            <a:off x="3132138" y="2236788"/>
            <a:ext cx="431800" cy="33655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32" name="文字方塊 25"/>
          <p:cNvSpPr txBox="1">
            <a:spLocks noChangeArrowheads="1"/>
          </p:cNvSpPr>
          <p:nvPr/>
        </p:nvSpPr>
        <p:spPr bwMode="auto">
          <a:xfrm>
            <a:off x="3563938" y="2524125"/>
            <a:ext cx="8255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Minor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27584" y="3861048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/>
              <a:t>High-bias and </a:t>
            </a:r>
            <a:r>
              <a:rPr lang="en-US" altLang="zh-TW" b="1" i="1" u="sng" dirty="0"/>
              <a:t>g</a:t>
            </a:r>
            <a:r>
              <a:rPr lang="en-US" altLang="zh-TW" b="1" i="1" u="sng" dirty="0" smtClean="0"/>
              <a:t>ood heat-sinking is necessary for high power </a:t>
            </a:r>
            <a:endParaRPr lang="zh-TW" alt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2"/>
          <p:cNvSpPr txBox="1">
            <a:spLocks noChangeArrowheads="1"/>
          </p:cNvSpPr>
          <p:nvPr/>
        </p:nvSpPr>
        <p:spPr bwMode="auto">
          <a:xfrm>
            <a:off x="-684584" y="0"/>
            <a:ext cx="10225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I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: </a:t>
            </a:r>
            <a:r>
              <a:rPr lang="en-US" altLang="zh-TW" sz="4400" b="1" dirty="0" err="1" smtClean="0">
                <a:solidFill>
                  <a:schemeClr val="bg1"/>
                </a:solidFill>
              </a:rPr>
              <a:t>f</a:t>
            </a:r>
            <a:r>
              <a:rPr lang="en-US" altLang="zh-TW" sz="2800" b="1" dirty="0" err="1" smtClean="0">
                <a:solidFill>
                  <a:schemeClr val="bg1"/>
                </a:solidFill>
              </a:rPr>
              <a:t>T</a:t>
            </a:r>
            <a:r>
              <a:rPr lang="en-US" altLang="zh-TW" sz="4400" b="1" dirty="0">
                <a:solidFill>
                  <a:schemeClr val="bg1"/>
                </a:solidFill>
              </a:rPr>
              <a:t>&gt;&gt;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TW" sz="2800" b="1" dirty="0" smtClean="0">
                <a:solidFill>
                  <a:schemeClr val="bg1"/>
                </a:solidFill>
              </a:rPr>
              <a:t> (State-of-the-art High-Power Performance at 15 GHz) 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8" name="矩形 1"/>
          <p:cNvSpPr>
            <a:spLocks noChangeArrowheads="1"/>
          </p:cNvSpPr>
          <p:nvPr/>
        </p:nvSpPr>
        <p:spPr bwMode="auto">
          <a:xfrm>
            <a:off x="304800" y="6324600"/>
            <a:ext cx="7130009" cy="460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200" dirty="0" err="1"/>
              <a:t>Zhi</a:t>
            </a:r>
            <a:r>
              <a:rPr lang="en-US" altLang="zh-TW" sz="1200" dirty="0"/>
              <a:t> Li, Yang Fu, </a:t>
            </a:r>
            <a:r>
              <a:rPr lang="en-US" altLang="zh-TW" sz="1200" dirty="0" err="1"/>
              <a:t>Huapu</a:t>
            </a:r>
            <a:r>
              <a:rPr lang="en-US" altLang="zh-TW" sz="1200" dirty="0"/>
              <a:t> Pan, Andreas </a:t>
            </a:r>
            <a:r>
              <a:rPr lang="en-US" altLang="zh-TW" sz="1200" dirty="0" err="1"/>
              <a:t>Beling</a:t>
            </a:r>
            <a:r>
              <a:rPr lang="en-US" altLang="zh-TW" sz="1200" dirty="0"/>
              <a:t>, Joe C. Campbell, “</a:t>
            </a:r>
            <a:r>
              <a:rPr lang="en-US" altLang="zh-TW" sz="1200" b="1" dirty="0"/>
              <a:t>Photodiode with 0.75 W RF Output Power at 15 GHz</a:t>
            </a:r>
            <a:r>
              <a:rPr lang="en-US" altLang="zh-TW" sz="1200" dirty="0"/>
              <a:t>”, ECOC 2011 </a:t>
            </a:r>
            <a:endParaRPr lang="zh-TW" altLang="en-US" sz="1200" dirty="0"/>
          </a:p>
        </p:txBody>
      </p:sp>
      <p:sp>
        <p:nvSpPr>
          <p:cNvPr id="143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43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263" y="1412776"/>
            <a:ext cx="465561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文字方塊 15"/>
          <p:cNvSpPr txBox="1">
            <a:spLocks noChangeArrowheads="1"/>
          </p:cNvSpPr>
          <p:nvPr/>
        </p:nvSpPr>
        <p:spPr bwMode="auto">
          <a:xfrm>
            <a:off x="1499746" y="5157192"/>
            <a:ext cx="703269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dirty="0"/>
              <a:t>180mA, 15GHz, 2700mA-GHz under </a:t>
            </a:r>
            <a:r>
              <a:rPr lang="en-US" altLang="zh-TW" sz="2800" dirty="0" smtClean="0"/>
              <a:t>10</a:t>
            </a:r>
            <a:r>
              <a:rPr lang="en-US" altLang="zh-TW" sz="2800" baseline="30000" dirty="0" smtClean="0"/>
              <a:t>o</a:t>
            </a:r>
            <a:r>
              <a:rPr lang="en-US" altLang="zh-TW" sz="2800" dirty="0" smtClean="0"/>
              <a:t>C </a:t>
            </a:r>
          </a:p>
          <a:p>
            <a:endParaRPr lang="en-US" altLang="zh-TW" sz="2800" dirty="0" smtClean="0"/>
          </a:p>
        </p:txBody>
      </p:sp>
      <p:pic>
        <p:nvPicPr>
          <p:cNvPr id="73730" name="Picture 2" descr="Flipchipdi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2705100" cy="2057400"/>
          </a:xfrm>
          <a:prstGeom prst="rect">
            <a:avLst/>
          </a:prstGeom>
          <a:noFill/>
        </p:spPr>
      </p:pic>
      <p:pic>
        <p:nvPicPr>
          <p:cNvPr id="73729" name="Picture 1" descr="Sna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140968"/>
            <a:ext cx="2828925" cy="2105025"/>
          </a:xfrm>
          <a:prstGeom prst="rect">
            <a:avLst/>
          </a:prstGeom>
          <a:noFill/>
        </p:spPr>
      </p:pic>
      <p:sp>
        <p:nvSpPr>
          <p:cNvPr id="21" name="文字方塊 27"/>
          <p:cNvSpPr txBox="1">
            <a:spLocks noChangeArrowheads="1"/>
          </p:cNvSpPr>
          <p:nvPr/>
        </p:nvSpPr>
        <p:spPr bwMode="auto">
          <a:xfrm>
            <a:off x="1907704" y="5661248"/>
            <a:ext cx="57342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But </a:t>
            </a:r>
            <a:r>
              <a:rPr lang="en-US" altLang="zh-TW" sz="2800" b="1" dirty="0">
                <a:solidFill>
                  <a:srgbClr val="FF0000"/>
                </a:solidFill>
              </a:rPr>
              <a:t>how about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Sub-THz </a:t>
            </a:r>
            <a:r>
              <a:rPr lang="en-US" altLang="zh-TW" sz="2800" b="1" dirty="0">
                <a:solidFill>
                  <a:srgbClr val="FF0000"/>
                </a:solidFill>
              </a:rPr>
              <a:t>regime?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390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II:f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T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~f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 (Sub-THz Regime)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6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397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1639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9" name="文字方塊 9"/>
          <p:cNvSpPr txBox="1">
            <a:spLocks noChangeArrowheads="1"/>
          </p:cNvSpPr>
          <p:nvPr/>
        </p:nvSpPr>
        <p:spPr bwMode="auto">
          <a:xfrm>
            <a:off x="4932040" y="2492896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</a:rPr>
              <a:t>(3)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6400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401" name="橢圓 16"/>
          <p:cNvSpPr>
            <a:spLocks noChangeArrowheads="1"/>
          </p:cNvSpPr>
          <p:nvPr/>
        </p:nvSpPr>
        <p:spPr bwMode="auto">
          <a:xfrm>
            <a:off x="3132138" y="2236788"/>
            <a:ext cx="431800" cy="33655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02" name="文字方塊 17"/>
          <p:cNvSpPr txBox="1">
            <a:spLocks noChangeArrowheads="1"/>
          </p:cNvSpPr>
          <p:nvPr/>
        </p:nvSpPr>
        <p:spPr bwMode="auto">
          <a:xfrm>
            <a:off x="3138488" y="2524125"/>
            <a:ext cx="186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Serious issue!!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9" name="文字方塊 15"/>
          <p:cNvSpPr txBox="1">
            <a:spLocks noChangeArrowheads="1"/>
          </p:cNvSpPr>
          <p:nvPr/>
        </p:nvSpPr>
        <p:spPr bwMode="auto">
          <a:xfrm>
            <a:off x="437" y="3501008"/>
            <a:ext cx="500336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You need a thin UTC-PD to attain sub-THz transient time </a:t>
            </a:r>
          </a:p>
          <a:p>
            <a:endParaRPr lang="en-US" altLang="zh-TW" sz="2800" dirty="0" smtClean="0"/>
          </a:p>
        </p:txBody>
      </p:sp>
      <p:grpSp>
        <p:nvGrpSpPr>
          <p:cNvPr id="30" name="Group 32"/>
          <p:cNvGrpSpPr>
            <a:grpSpLocks/>
          </p:cNvGrpSpPr>
          <p:nvPr/>
        </p:nvGrpSpPr>
        <p:grpSpPr bwMode="auto">
          <a:xfrm>
            <a:off x="4644777" y="4350916"/>
            <a:ext cx="4103687" cy="2030412"/>
            <a:chOff x="4468" y="2187"/>
            <a:chExt cx="2585" cy="1279"/>
          </a:xfrm>
        </p:grpSpPr>
        <p:sp>
          <p:nvSpPr>
            <p:cNvPr id="31" name="Rectangle 3"/>
            <p:cNvSpPr>
              <a:spLocks noChangeAspect="1" noChangeArrowheads="1"/>
            </p:cNvSpPr>
            <p:nvPr/>
          </p:nvSpPr>
          <p:spPr bwMode="auto">
            <a:xfrm>
              <a:off x="4468" y="3112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32" name="Rectangle 4"/>
            <p:cNvSpPr>
              <a:spLocks noChangeAspect="1" noChangeArrowheads="1"/>
            </p:cNvSpPr>
            <p:nvPr/>
          </p:nvSpPr>
          <p:spPr bwMode="auto">
            <a:xfrm>
              <a:off x="4468" y="3003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5"/>
            <p:cNvSpPr>
              <a:spLocks noChangeAspect="1" noChangeArrowheads="1"/>
            </p:cNvSpPr>
            <p:nvPr/>
          </p:nvSpPr>
          <p:spPr bwMode="auto">
            <a:xfrm>
              <a:off x="5391" y="2786"/>
              <a:ext cx="739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" name="Rectangle 6"/>
            <p:cNvSpPr>
              <a:spLocks noChangeAspect="1" noChangeArrowheads="1"/>
            </p:cNvSpPr>
            <p:nvPr/>
          </p:nvSpPr>
          <p:spPr bwMode="auto">
            <a:xfrm>
              <a:off x="4468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5391" y="2614"/>
              <a:ext cx="739" cy="171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6" name="Rectangle 8"/>
            <p:cNvSpPr>
              <a:spLocks noChangeAspect="1" noChangeArrowheads="1"/>
            </p:cNvSpPr>
            <p:nvPr/>
          </p:nvSpPr>
          <p:spPr bwMode="auto">
            <a:xfrm>
              <a:off x="6314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37" name="Rectangle 11"/>
            <p:cNvSpPr>
              <a:spLocks noChangeAspect="1" noChangeArrowheads="1"/>
            </p:cNvSpPr>
            <p:nvPr/>
          </p:nvSpPr>
          <p:spPr bwMode="auto">
            <a:xfrm>
              <a:off x="5391" y="2296"/>
              <a:ext cx="739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38" name="Rectangle 12"/>
            <p:cNvSpPr>
              <a:spLocks noChangeAspect="1" noChangeArrowheads="1"/>
            </p:cNvSpPr>
            <p:nvPr/>
          </p:nvSpPr>
          <p:spPr bwMode="auto">
            <a:xfrm>
              <a:off x="5391" y="2187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3"/>
          <p:cNvGrpSpPr>
            <a:grpSpLocks/>
          </p:cNvGrpSpPr>
          <p:nvPr/>
        </p:nvGrpSpPr>
        <p:grpSpPr bwMode="auto">
          <a:xfrm>
            <a:off x="4644777" y="3717503"/>
            <a:ext cx="4103687" cy="2649538"/>
            <a:chOff x="1429" y="1661"/>
            <a:chExt cx="2585" cy="1669"/>
          </a:xfrm>
        </p:grpSpPr>
        <p:sp>
          <p:nvSpPr>
            <p:cNvPr id="40" name="Rectangle 3"/>
            <p:cNvSpPr>
              <a:spLocks noChangeAspect="1" noChangeArrowheads="1"/>
            </p:cNvSpPr>
            <p:nvPr/>
          </p:nvSpPr>
          <p:spPr bwMode="auto">
            <a:xfrm>
              <a:off x="1429" y="2976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41" name="Rectangle 4"/>
            <p:cNvSpPr>
              <a:spLocks noChangeAspect="1" noChangeArrowheads="1"/>
            </p:cNvSpPr>
            <p:nvPr/>
          </p:nvSpPr>
          <p:spPr bwMode="auto">
            <a:xfrm>
              <a:off x="1429" y="2867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5"/>
            <p:cNvSpPr>
              <a:spLocks noChangeAspect="1" noChangeArrowheads="1"/>
            </p:cNvSpPr>
            <p:nvPr/>
          </p:nvSpPr>
          <p:spPr bwMode="auto">
            <a:xfrm>
              <a:off x="2352" y="2650"/>
              <a:ext cx="739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43" name="Rectangle 6"/>
            <p:cNvSpPr>
              <a:spLocks noChangeAspect="1" noChangeArrowheads="1"/>
            </p:cNvSpPr>
            <p:nvPr/>
          </p:nvSpPr>
          <p:spPr bwMode="auto">
            <a:xfrm>
              <a:off x="1429" y="2758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2352" y="2069"/>
              <a:ext cx="739" cy="58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45" name="Rectangle 8"/>
            <p:cNvSpPr>
              <a:spLocks noChangeAspect="1" noChangeArrowheads="1"/>
            </p:cNvSpPr>
            <p:nvPr/>
          </p:nvSpPr>
          <p:spPr bwMode="auto">
            <a:xfrm>
              <a:off x="3275" y="2758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46" name="Rectangle 11"/>
            <p:cNvSpPr>
              <a:spLocks noChangeAspect="1" noChangeArrowheads="1"/>
            </p:cNvSpPr>
            <p:nvPr/>
          </p:nvSpPr>
          <p:spPr bwMode="auto">
            <a:xfrm>
              <a:off x="2352" y="1752"/>
              <a:ext cx="739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47" name="Rectangle 12"/>
            <p:cNvSpPr>
              <a:spLocks noChangeAspect="1" noChangeArrowheads="1"/>
            </p:cNvSpPr>
            <p:nvPr/>
          </p:nvSpPr>
          <p:spPr bwMode="auto">
            <a:xfrm>
              <a:off x="2352" y="1661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390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II:f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T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~f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 (Sub-THz Regime)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6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397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1639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9" name="文字方塊 9"/>
          <p:cNvSpPr txBox="1">
            <a:spLocks noChangeArrowheads="1"/>
          </p:cNvSpPr>
          <p:nvPr/>
        </p:nvSpPr>
        <p:spPr bwMode="auto">
          <a:xfrm>
            <a:off x="4932040" y="2492896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</a:rPr>
              <a:t>(3)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6400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401" name="橢圓 16"/>
          <p:cNvSpPr>
            <a:spLocks noChangeArrowheads="1"/>
          </p:cNvSpPr>
          <p:nvPr/>
        </p:nvSpPr>
        <p:spPr bwMode="auto">
          <a:xfrm>
            <a:off x="3132138" y="2236788"/>
            <a:ext cx="431800" cy="33655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02" name="文字方塊 17"/>
          <p:cNvSpPr txBox="1">
            <a:spLocks noChangeArrowheads="1"/>
          </p:cNvSpPr>
          <p:nvPr/>
        </p:nvSpPr>
        <p:spPr bwMode="auto">
          <a:xfrm>
            <a:off x="3138488" y="2524125"/>
            <a:ext cx="186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Serious issue!!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9" name="文字方塊 15"/>
          <p:cNvSpPr txBox="1">
            <a:spLocks noChangeArrowheads="1"/>
          </p:cNvSpPr>
          <p:nvPr/>
        </p:nvSpPr>
        <p:spPr bwMode="auto">
          <a:xfrm>
            <a:off x="437" y="3501008"/>
            <a:ext cx="500336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You need a thin UTC-PD to attain sub-THz transient time </a:t>
            </a:r>
          </a:p>
          <a:p>
            <a:endParaRPr lang="en-US" altLang="zh-TW" sz="2800" dirty="0" smtClean="0"/>
          </a:p>
        </p:txBody>
      </p:sp>
      <p:sp>
        <p:nvSpPr>
          <p:cNvPr id="20" name="文字方塊 15"/>
          <p:cNvSpPr txBox="1">
            <a:spLocks noChangeArrowheads="1"/>
          </p:cNvSpPr>
          <p:nvPr/>
        </p:nvSpPr>
        <p:spPr bwMode="auto">
          <a:xfrm>
            <a:off x="1" y="4581128"/>
            <a:ext cx="4876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Also, you need a small size to sustain a sub-THz RC-limited bandwidth</a:t>
            </a:r>
          </a:p>
        </p:txBody>
      </p:sp>
      <p:grpSp>
        <p:nvGrpSpPr>
          <p:cNvPr id="48" name="Group 56"/>
          <p:cNvGrpSpPr>
            <a:grpSpLocks/>
          </p:cNvGrpSpPr>
          <p:nvPr/>
        </p:nvGrpSpPr>
        <p:grpSpPr bwMode="auto">
          <a:xfrm>
            <a:off x="4717604" y="4412556"/>
            <a:ext cx="4103687" cy="1882775"/>
            <a:chOff x="3017" y="2099"/>
            <a:chExt cx="2585" cy="1186"/>
          </a:xfrm>
        </p:grpSpPr>
        <p:sp>
          <p:nvSpPr>
            <p:cNvPr id="49" name="Rectangle 3"/>
            <p:cNvSpPr>
              <a:spLocks noChangeAspect="1" noChangeArrowheads="1"/>
            </p:cNvSpPr>
            <p:nvPr/>
          </p:nvSpPr>
          <p:spPr bwMode="auto">
            <a:xfrm>
              <a:off x="3017" y="2931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50" name="Rectangle 4"/>
            <p:cNvSpPr>
              <a:spLocks noChangeAspect="1" noChangeArrowheads="1"/>
            </p:cNvSpPr>
            <p:nvPr/>
          </p:nvSpPr>
          <p:spPr bwMode="auto">
            <a:xfrm>
              <a:off x="3017" y="2822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5"/>
            <p:cNvSpPr>
              <a:spLocks noChangeAspect="1" noChangeArrowheads="1"/>
            </p:cNvSpPr>
            <p:nvPr/>
          </p:nvSpPr>
          <p:spPr bwMode="auto">
            <a:xfrm>
              <a:off x="4105" y="2605"/>
              <a:ext cx="408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52" name="Rectangle 6"/>
            <p:cNvSpPr>
              <a:spLocks noChangeAspect="1" noChangeArrowheads="1"/>
            </p:cNvSpPr>
            <p:nvPr/>
          </p:nvSpPr>
          <p:spPr bwMode="auto">
            <a:xfrm>
              <a:off x="3017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53" name="Rectangle 7"/>
            <p:cNvSpPr>
              <a:spLocks noChangeArrowheads="1"/>
            </p:cNvSpPr>
            <p:nvPr/>
          </p:nvSpPr>
          <p:spPr bwMode="auto">
            <a:xfrm>
              <a:off x="4105" y="2454"/>
              <a:ext cx="408" cy="15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54" name="Rectangle 8"/>
            <p:cNvSpPr>
              <a:spLocks noChangeAspect="1" noChangeArrowheads="1"/>
            </p:cNvSpPr>
            <p:nvPr/>
          </p:nvSpPr>
          <p:spPr bwMode="auto">
            <a:xfrm>
              <a:off x="4863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55" name="Rectangle 11"/>
            <p:cNvSpPr>
              <a:spLocks noChangeAspect="1" noChangeArrowheads="1"/>
            </p:cNvSpPr>
            <p:nvPr/>
          </p:nvSpPr>
          <p:spPr bwMode="auto">
            <a:xfrm>
              <a:off x="4105" y="2160"/>
              <a:ext cx="408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56" name="Rectangle 12"/>
            <p:cNvSpPr>
              <a:spLocks noChangeAspect="1" noChangeArrowheads="1"/>
            </p:cNvSpPr>
            <p:nvPr/>
          </p:nvSpPr>
          <p:spPr bwMode="auto">
            <a:xfrm>
              <a:off x="4104" y="2099"/>
              <a:ext cx="409" cy="60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47"/>
          <p:cNvGrpSpPr>
            <a:grpSpLocks/>
          </p:cNvGrpSpPr>
          <p:nvPr/>
        </p:nvGrpSpPr>
        <p:grpSpPr bwMode="auto">
          <a:xfrm>
            <a:off x="4716016" y="4293493"/>
            <a:ext cx="4103688" cy="2030413"/>
            <a:chOff x="4468" y="2187"/>
            <a:chExt cx="2585" cy="1279"/>
          </a:xfrm>
        </p:grpSpPr>
        <p:sp>
          <p:nvSpPr>
            <p:cNvPr id="58" name="Rectangle 3"/>
            <p:cNvSpPr>
              <a:spLocks noChangeAspect="1" noChangeArrowheads="1"/>
            </p:cNvSpPr>
            <p:nvPr/>
          </p:nvSpPr>
          <p:spPr bwMode="auto">
            <a:xfrm>
              <a:off x="4468" y="3112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59" name="Rectangle 4"/>
            <p:cNvSpPr>
              <a:spLocks noChangeAspect="1" noChangeArrowheads="1"/>
            </p:cNvSpPr>
            <p:nvPr/>
          </p:nvSpPr>
          <p:spPr bwMode="auto">
            <a:xfrm>
              <a:off x="4468" y="3003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5"/>
            <p:cNvSpPr>
              <a:spLocks noChangeAspect="1" noChangeArrowheads="1"/>
            </p:cNvSpPr>
            <p:nvPr/>
          </p:nvSpPr>
          <p:spPr bwMode="auto">
            <a:xfrm>
              <a:off x="5391" y="2786"/>
              <a:ext cx="739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61" name="Rectangle 6"/>
            <p:cNvSpPr>
              <a:spLocks noChangeAspect="1" noChangeArrowheads="1"/>
            </p:cNvSpPr>
            <p:nvPr/>
          </p:nvSpPr>
          <p:spPr bwMode="auto">
            <a:xfrm>
              <a:off x="4468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5391" y="2614"/>
              <a:ext cx="739" cy="171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63" name="Rectangle 8"/>
            <p:cNvSpPr>
              <a:spLocks noChangeAspect="1" noChangeArrowheads="1"/>
            </p:cNvSpPr>
            <p:nvPr/>
          </p:nvSpPr>
          <p:spPr bwMode="auto">
            <a:xfrm>
              <a:off x="6314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64" name="Rectangle 11"/>
            <p:cNvSpPr>
              <a:spLocks noChangeAspect="1" noChangeArrowheads="1"/>
            </p:cNvSpPr>
            <p:nvPr/>
          </p:nvSpPr>
          <p:spPr bwMode="auto">
            <a:xfrm>
              <a:off x="5391" y="2296"/>
              <a:ext cx="739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65" name="Rectangle 12"/>
            <p:cNvSpPr>
              <a:spLocks noChangeAspect="1" noChangeArrowheads="1"/>
            </p:cNvSpPr>
            <p:nvPr/>
          </p:nvSpPr>
          <p:spPr bwMode="auto">
            <a:xfrm>
              <a:off x="5391" y="2187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sp>
        <p:nvSpPr>
          <p:cNvPr id="66" name="Line 57"/>
          <p:cNvSpPr>
            <a:spLocks noChangeShapeType="1"/>
          </p:cNvSpPr>
          <p:nvPr/>
        </p:nvSpPr>
        <p:spPr bwMode="auto">
          <a:xfrm>
            <a:off x="5292279" y="4869756"/>
            <a:ext cx="1008062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58"/>
          <p:cNvSpPr>
            <a:spLocks noChangeShapeType="1"/>
          </p:cNvSpPr>
          <p:nvPr/>
        </p:nvSpPr>
        <p:spPr bwMode="auto">
          <a:xfrm flipH="1">
            <a:off x="7163941" y="4869756"/>
            <a:ext cx="1368425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5219256" y="3140968"/>
            <a:ext cx="3121027" cy="1655763"/>
            <a:chOff x="3333" y="1298"/>
            <a:chExt cx="1966" cy="1043"/>
          </a:xfrm>
        </p:grpSpPr>
        <p:sp>
          <p:nvSpPr>
            <p:cNvPr id="69" name="Freeform 62"/>
            <p:cNvSpPr>
              <a:spLocks/>
            </p:cNvSpPr>
            <p:nvPr/>
          </p:nvSpPr>
          <p:spPr bwMode="auto">
            <a:xfrm rot="-1735383">
              <a:off x="3826" y="1706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 rot="-490977">
              <a:off x="4111" y="1706"/>
              <a:ext cx="233" cy="590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Freeform 64"/>
            <p:cNvSpPr>
              <a:spLocks/>
            </p:cNvSpPr>
            <p:nvPr/>
          </p:nvSpPr>
          <p:spPr bwMode="auto">
            <a:xfrm rot="606917">
              <a:off x="4338" y="1661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 rot="1857328">
              <a:off x="4635" y="1671"/>
              <a:ext cx="233" cy="644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Text Box 66"/>
            <p:cNvSpPr txBox="1">
              <a:spLocks noChangeArrowheads="1"/>
            </p:cNvSpPr>
            <p:nvPr/>
          </p:nvSpPr>
          <p:spPr bwMode="auto">
            <a:xfrm>
              <a:off x="3333" y="1298"/>
              <a:ext cx="196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Device Heating</a:t>
              </a:r>
              <a:endParaRPr lang="en-US" altLang="zh-TW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1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1022350" y="620713"/>
            <a:ext cx="462915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i="1">
                <a:solidFill>
                  <a:srgbClr val="CCE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National  Central University</a:t>
            </a:r>
          </a:p>
        </p:txBody>
      </p:sp>
      <p:grpSp>
        <p:nvGrpSpPr>
          <p:cNvPr id="17" name="群組 16"/>
          <p:cNvGrpSpPr>
            <a:grpSpLocks noChangeAspect="1"/>
          </p:cNvGrpSpPr>
          <p:nvPr/>
        </p:nvGrpSpPr>
        <p:grpSpPr>
          <a:xfrm>
            <a:off x="755577" y="1340768"/>
            <a:ext cx="4464496" cy="2455110"/>
            <a:chOff x="287338" y="1179513"/>
            <a:chExt cx="8856662" cy="4870450"/>
          </a:xfrm>
        </p:grpSpPr>
        <p:pic>
          <p:nvPicPr>
            <p:cNvPr id="11" name="Picture 5" descr="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338" y="1196975"/>
              <a:ext cx="8856662" cy="48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924300" y="1196975"/>
              <a:ext cx="1439863" cy="2232025"/>
            </a:xfrm>
            <a:custGeom>
              <a:avLst/>
              <a:gdLst>
                <a:gd name="T0" fmla="*/ 0 w 907"/>
                <a:gd name="T1" fmla="*/ 1871663 h 1406"/>
                <a:gd name="T2" fmla="*/ 0 w 907"/>
                <a:gd name="T3" fmla="*/ 0 h 1406"/>
                <a:gd name="T4" fmla="*/ 1439863 w 907"/>
                <a:gd name="T5" fmla="*/ 2232025 h 1406"/>
                <a:gd name="T6" fmla="*/ 0 w 907"/>
                <a:gd name="T7" fmla="*/ 1800225 h 1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7"/>
                <a:gd name="T13" fmla="*/ 0 h 1406"/>
                <a:gd name="T14" fmla="*/ 907 w 907"/>
                <a:gd name="T15" fmla="*/ 1406 h 1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7" h="1406">
                  <a:moveTo>
                    <a:pt x="0" y="1179"/>
                  </a:moveTo>
                  <a:lnTo>
                    <a:pt x="0" y="0"/>
                  </a:lnTo>
                  <a:lnTo>
                    <a:pt x="907" y="1406"/>
                  </a:lnTo>
                  <a:lnTo>
                    <a:pt x="0" y="113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3924300" y="1196975"/>
              <a:ext cx="1439863" cy="2160588"/>
            </a:xfrm>
            <a:custGeom>
              <a:avLst/>
              <a:gdLst>
                <a:gd name="T0" fmla="*/ 0 w 907"/>
                <a:gd name="T1" fmla="*/ 0 h 1361"/>
                <a:gd name="T2" fmla="*/ 1439863 w 907"/>
                <a:gd name="T3" fmla="*/ 2160588 h 1361"/>
                <a:gd name="T4" fmla="*/ 0 w 907"/>
                <a:gd name="T5" fmla="*/ 1800226 h 1361"/>
                <a:gd name="T6" fmla="*/ 0 60000 65536"/>
                <a:gd name="T7" fmla="*/ 0 60000 65536"/>
                <a:gd name="T8" fmla="*/ 0 60000 65536"/>
                <a:gd name="T9" fmla="*/ 0 w 907"/>
                <a:gd name="T10" fmla="*/ 0 h 1361"/>
                <a:gd name="T11" fmla="*/ 907 w 907"/>
                <a:gd name="T12" fmla="*/ 1361 h 13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361">
                  <a:moveTo>
                    <a:pt x="0" y="0"/>
                  </a:moveTo>
                  <a:lnTo>
                    <a:pt x="907" y="1361"/>
                  </a:lnTo>
                  <a:lnTo>
                    <a:pt x="0" y="113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924300" y="1179513"/>
              <a:ext cx="1320800" cy="2305050"/>
            </a:xfrm>
            <a:custGeom>
              <a:avLst/>
              <a:gdLst>
                <a:gd name="T0" fmla="*/ 0 w 862"/>
                <a:gd name="T1" fmla="*/ 1859123 h 1406"/>
                <a:gd name="T2" fmla="*/ 0 w 862"/>
                <a:gd name="T3" fmla="*/ 0 h 1406"/>
                <a:gd name="T4" fmla="*/ 1320800 w 862"/>
                <a:gd name="T5" fmla="*/ 2305050 h 1406"/>
                <a:gd name="T6" fmla="*/ 0 w 862"/>
                <a:gd name="T7" fmla="*/ 1859123 h 1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1406"/>
                <a:gd name="T14" fmla="*/ 862 w 862"/>
                <a:gd name="T15" fmla="*/ 1406 h 1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1406">
                  <a:moveTo>
                    <a:pt x="0" y="1134"/>
                  </a:moveTo>
                  <a:lnTo>
                    <a:pt x="0" y="0"/>
                  </a:lnTo>
                  <a:lnTo>
                    <a:pt x="862" y="1406"/>
                  </a:lnTo>
                  <a:lnTo>
                    <a:pt x="0" y="1134"/>
                  </a:lnTo>
                  <a:close/>
                </a:path>
              </a:pathLst>
            </a:custGeom>
            <a:solidFill>
              <a:srgbClr val="993366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647700" y="3035300"/>
              <a:ext cx="4638675" cy="460375"/>
            </a:xfrm>
            <a:custGeom>
              <a:avLst/>
              <a:gdLst>
                <a:gd name="T0" fmla="*/ 3265320 w 2898"/>
                <a:gd name="T1" fmla="*/ 0 h 296"/>
                <a:gd name="T2" fmla="*/ 4638675 w 2898"/>
                <a:gd name="T3" fmla="*/ 460375 h 296"/>
                <a:gd name="T4" fmla="*/ 0 w 2898"/>
                <a:gd name="T5" fmla="*/ 12443 h 296"/>
                <a:gd name="T6" fmla="*/ 3265320 w 2898"/>
                <a:gd name="T7" fmla="*/ 0 h 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98"/>
                <a:gd name="T13" fmla="*/ 0 h 296"/>
                <a:gd name="T14" fmla="*/ 2898 w 2898"/>
                <a:gd name="T15" fmla="*/ 296 h 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98" h="296">
                  <a:moveTo>
                    <a:pt x="2040" y="0"/>
                  </a:moveTo>
                  <a:lnTo>
                    <a:pt x="2898" y="296"/>
                  </a:lnTo>
                  <a:lnTo>
                    <a:pt x="0" y="8"/>
                  </a:lnTo>
                  <a:lnTo>
                    <a:pt x="2040" y="0"/>
                  </a:lnTo>
                  <a:close/>
                </a:path>
              </a:pathLst>
            </a:custGeom>
            <a:solidFill>
              <a:srgbClr val="800080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687388" y="1200150"/>
            <a:ext cx="3259137" cy="184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" name="PhotoImpact" r:id="rId4" imgW="8203175" imgH="4647619" progId="">
                    <p:embed/>
                  </p:oleObj>
                </mc:Choice>
                <mc:Fallback>
                  <p:oleObj name="PhotoImpact" r:id="rId4" imgW="8203175" imgH="4647619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388" y="1200150"/>
                          <a:ext cx="3259137" cy="1846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717032"/>
            <a:ext cx="4493433" cy="24976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3600" b="1" dirty="0" smtClean="0">
                <a:solidFill>
                  <a:schemeClr val="bg1"/>
                </a:solidFill>
              </a:rPr>
              <a:t>Miniaturized PD: Heat is the killer !!  </a:t>
            </a:r>
            <a:endParaRPr lang="en-US" altLang="zh-TW" sz="3600" b="1" dirty="0">
              <a:solidFill>
                <a:schemeClr val="bg1"/>
              </a:solidFill>
            </a:endParaRP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22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27" name="文字方塊 14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9228" name="文字方塊 17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9229" name="文字方塊 42"/>
          <p:cNvSpPr txBox="1">
            <a:spLocks noChangeArrowheads="1"/>
          </p:cNvSpPr>
          <p:nvPr/>
        </p:nvSpPr>
        <p:spPr bwMode="auto">
          <a:xfrm>
            <a:off x="5435600" y="2668588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92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2668588"/>
            <a:ext cx="4276725" cy="3168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31" name="文字方塊 25"/>
          <p:cNvSpPr txBox="1">
            <a:spLocks noChangeArrowheads="1"/>
          </p:cNvSpPr>
          <p:nvPr/>
        </p:nvSpPr>
        <p:spPr bwMode="auto">
          <a:xfrm>
            <a:off x="1763713" y="3879850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500K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9232" name="文字方塊 27"/>
          <p:cNvSpPr txBox="1">
            <a:spLocks noChangeArrowheads="1"/>
          </p:cNvSpPr>
          <p:nvPr/>
        </p:nvSpPr>
        <p:spPr bwMode="auto">
          <a:xfrm>
            <a:off x="2268538" y="2924175"/>
            <a:ext cx="7985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0033CC"/>
                </a:solidFill>
              </a:rPr>
              <a:t>300K</a:t>
            </a:r>
            <a:endParaRPr lang="zh-TW" altLang="en-US" sz="2000" b="1">
              <a:solidFill>
                <a:srgbClr val="0033CC"/>
              </a:solidFill>
            </a:endParaRPr>
          </a:p>
        </p:txBody>
      </p:sp>
      <p:sp>
        <p:nvSpPr>
          <p:cNvPr id="9233" name="矩形 1"/>
          <p:cNvSpPr>
            <a:spLocks noChangeArrowheads="1"/>
          </p:cNvSpPr>
          <p:nvPr/>
        </p:nvSpPr>
        <p:spPr bwMode="auto">
          <a:xfrm>
            <a:off x="2559050" y="6581775"/>
            <a:ext cx="4572000" cy="276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dirty="0"/>
              <a:t>Fawcett, W. and G. Hill, </a:t>
            </a:r>
            <a:r>
              <a:rPr lang="en-US" altLang="zh-TW" sz="1200" i="1" dirty="0"/>
              <a:t>Electron. </a:t>
            </a:r>
            <a:r>
              <a:rPr lang="en-US" altLang="zh-TW" sz="1200" i="1" dirty="0" err="1"/>
              <a:t>Lett</a:t>
            </a:r>
            <a:r>
              <a:rPr lang="en-US" altLang="zh-TW" sz="1200" dirty="0"/>
              <a:t> </a:t>
            </a:r>
            <a:r>
              <a:rPr lang="en-US" altLang="zh-TW" sz="1200" b="1" dirty="0"/>
              <a:t>11</a:t>
            </a:r>
            <a:r>
              <a:rPr lang="en-US" altLang="zh-TW" sz="1200" dirty="0"/>
              <a:t>, 4 (1975) 80-81.</a:t>
            </a:r>
            <a:endParaRPr lang="zh-TW" altLang="en-US" sz="1200" dirty="0"/>
          </a:p>
        </p:txBody>
      </p:sp>
      <p:cxnSp>
        <p:nvCxnSpPr>
          <p:cNvPr id="9234" name="直線單箭頭接點 7"/>
          <p:cNvCxnSpPr>
            <a:cxnSpLocks noChangeShapeType="1"/>
          </p:cNvCxnSpPr>
          <p:nvPr/>
        </p:nvCxnSpPr>
        <p:spPr bwMode="auto">
          <a:xfrm>
            <a:off x="3455988" y="3141663"/>
            <a:ext cx="0" cy="147161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9235" name="文字方塊 2"/>
          <p:cNvSpPr txBox="1">
            <a:spLocks noChangeArrowheads="1"/>
          </p:cNvSpPr>
          <p:nvPr/>
        </p:nvSpPr>
        <p:spPr bwMode="auto">
          <a:xfrm>
            <a:off x="1552575" y="4727575"/>
            <a:ext cx="3019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Serious Degradation on Overshoot Drift Velocity!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grpSp>
        <p:nvGrpSpPr>
          <p:cNvPr id="20" name="Group 56"/>
          <p:cNvGrpSpPr>
            <a:grpSpLocks/>
          </p:cNvGrpSpPr>
          <p:nvPr/>
        </p:nvGrpSpPr>
        <p:grpSpPr bwMode="auto">
          <a:xfrm>
            <a:off x="4789488" y="4354537"/>
            <a:ext cx="4103687" cy="1882775"/>
            <a:chOff x="3017" y="2099"/>
            <a:chExt cx="2585" cy="1186"/>
          </a:xfrm>
        </p:grpSpPr>
        <p:sp>
          <p:nvSpPr>
            <p:cNvPr id="21" name="Rectangle 3"/>
            <p:cNvSpPr>
              <a:spLocks noChangeAspect="1" noChangeArrowheads="1"/>
            </p:cNvSpPr>
            <p:nvPr/>
          </p:nvSpPr>
          <p:spPr bwMode="auto">
            <a:xfrm>
              <a:off x="3017" y="2931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22" name="Rectangle 4"/>
            <p:cNvSpPr>
              <a:spLocks noChangeAspect="1" noChangeArrowheads="1"/>
            </p:cNvSpPr>
            <p:nvPr/>
          </p:nvSpPr>
          <p:spPr bwMode="auto">
            <a:xfrm>
              <a:off x="3017" y="2822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5"/>
            <p:cNvSpPr>
              <a:spLocks noChangeAspect="1" noChangeArrowheads="1"/>
            </p:cNvSpPr>
            <p:nvPr/>
          </p:nvSpPr>
          <p:spPr bwMode="auto">
            <a:xfrm>
              <a:off x="4105" y="2605"/>
              <a:ext cx="408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" name="Rectangle 6"/>
            <p:cNvSpPr>
              <a:spLocks noChangeAspect="1" noChangeArrowheads="1"/>
            </p:cNvSpPr>
            <p:nvPr/>
          </p:nvSpPr>
          <p:spPr bwMode="auto">
            <a:xfrm>
              <a:off x="3017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4105" y="2454"/>
              <a:ext cx="408" cy="15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26" name="Rectangle 8"/>
            <p:cNvSpPr>
              <a:spLocks noChangeAspect="1" noChangeArrowheads="1"/>
            </p:cNvSpPr>
            <p:nvPr/>
          </p:nvSpPr>
          <p:spPr bwMode="auto">
            <a:xfrm>
              <a:off x="4863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27" name="Rectangle 11"/>
            <p:cNvSpPr>
              <a:spLocks noChangeAspect="1" noChangeArrowheads="1"/>
            </p:cNvSpPr>
            <p:nvPr/>
          </p:nvSpPr>
          <p:spPr bwMode="auto">
            <a:xfrm>
              <a:off x="4105" y="2160"/>
              <a:ext cx="408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8" name="Rectangle 12"/>
            <p:cNvSpPr>
              <a:spLocks noChangeAspect="1" noChangeArrowheads="1"/>
            </p:cNvSpPr>
            <p:nvPr/>
          </p:nvSpPr>
          <p:spPr bwMode="auto">
            <a:xfrm>
              <a:off x="4104" y="2099"/>
              <a:ext cx="409" cy="60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67"/>
          <p:cNvGrpSpPr>
            <a:grpSpLocks/>
          </p:cNvGrpSpPr>
          <p:nvPr/>
        </p:nvGrpSpPr>
        <p:grpSpPr bwMode="auto">
          <a:xfrm>
            <a:off x="5291140" y="3082949"/>
            <a:ext cx="3121027" cy="1655763"/>
            <a:chOff x="3333" y="1298"/>
            <a:chExt cx="1966" cy="1043"/>
          </a:xfrm>
        </p:grpSpPr>
        <p:sp>
          <p:nvSpPr>
            <p:cNvPr id="30" name="Freeform 62"/>
            <p:cNvSpPr>
              <a:spLocks/>
            </p:cNvSpPr>
            <p:nvPr/>
          </p:nvSpPr>
          <p:spPr bwMode="auto">
            <a:xfrm rot="-1735383">
              <a:off x="3826" y="1706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 rot="-490977">
              <a:off x="4111" y="1706"/>
              <a:ext cx="233" cy="590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 rot="606917">
              <a:off x="4338" y="1661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 rot="1857328">
              <a:off x="4635" y="1671"/>
              <a:ext cx="233" cy="644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Text Box 66"/>
            <p:cNvSpPr txBox="1">
              <a:spLocks noChangeArrowheads="1"/>
            </p:cNvSpPr>
            <p:nvPr/>
          </p:nvSpPr>
          <p:spPr bwMode="auto">
            <a:xfrm>
              <a:off x="3333" y="1298"/>
              <a:ext cx="196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Device Heating</a:t>
              </a:r>
              <a:endParaRPr lang="en-US" altLang="zh-TW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3"/>
          <p:cNvSpPr>
            <a:spLocks noChangeArrowheads="1"/>
          </p:cNvSpPr>
          <p:nvPr/>
        </p:nvSpPr>
        <p:spPr bwMode="auto">
          <a:xfrm>
            <a:off x="0" y="-26988"/>
            <a:ext cx="3455988" cy="1052513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3600" b="1" dirty="0" smtClean="0">
                <a:solidFill>
                  <a:schemeClr val="bg1"/>
                </a:solidFill>
              </a:rPr>
              <a:t>Sub-THz regime: High-Bias Works ?</a:t>
            </a:r>
            <a:endParaRPr lang="en-US" altLang="zh-TW" sz="3600" b="1" dirty="0">
              <a:solidFill>
                <a:schemeClr val="bg1"/>
              </a:solidFill>
            </a:endParaRP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96975"/>
            <a:ext cx="4419600" cy="4408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467" name="矩形 1"/>
          <p:cNvSpPr>
            <a:spLocks noChangeArrowheads="1"/>
          </p:cNvSpPr>
          <p:nvPr/>
        </p:nvSpPr>
        <p:spPr bwMode="auto">
          <a:xfrm>
            <a:off x="0" y="6344017"/>
            <a:ext cx="7380311" cy="46935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700" dirty="0"/>
              <a:t>H. Ito, T. </a:t>
            </a:r>
            <a:r>
              <a:rPr lang="en-US" altLang="zh-TW" sz="700" dirty="0" err="1"/>
              <a:t>Furuta</a:t>
            </a:r>
            <a:r>
              <a:rPr lang="en-US" altLang="zh-TW" sz="700" dirty="0"/>
              <a:t>, S. Kodama and T. </a:t>
            </a:r>
            <a:r>
              <a:rPr lang="en-US" altLang="zh-TW" sz="700" dirty="0" err="1"/>
              <a:t>Ishibashi</a:t>
            </a:r>
            <a:r>
              <a:rPr lang="en-US" altLang="zh-TW" sz="700" dirty="0"/>
              <a:t>,"</a:t>
            </a:r>
            <a:r>
              <a:rPr lang="en-US" altLang="zh-TW" sz="700" dirty="0" err="1"/>
              <a:t>InP</a:t>
            </a:r>
            <a:r>
              <a:rPr lang="en-US" altLang="zh-TW" sz="700" dirty="0"/>
              <a:t>/</a:t>
            </a:r>
            <a:r>
              <a:rPr lang="en-US" altLang="zh-TW" sz="700" dirty="0" err="1"/>
              <a:t>lnGaAs</a:t>
            </a:r>
            <a:r>
              <a:rPr lang="en-US" altLang="zh-TW" sz="700" dirty="0"/>
              <a:t> </a:t>
            </a:r>
            <a:r>
              <a:rPr lang="en-US" altLang="zh-TW" sz="700" dirty="0" err="1"/>
              <a:t>uni</a:t>
            </a:r>
            <a:r>
              <a:rPr lang="en-US" altLang="zh-TW" sz="700" dirty="0"/>
              <a:t>-travelling-carrier photodiode with 310GHz bandwidth", ELECTRONICS LETTERS 12th October 2000 Vol. 36 No. </a:t>
            </a:r>
            <a:r>
              <a:rPr lang="en-US" altLang="zh-TW" sz="700" dirty="0" smtClean="0"/>
              <a:t>21</a:t>
            </a:r>
          </a:p>
          <a:p>
            <a:r>
              <a:rPr lang="en-US" altLang="zh-TW" sz="700" dirty="0"/>
              <a:t>H. Ito, T. </a:t>
            </a:r>
            <a:r>
              <a:rPr lang="en-US" altLang="zh-TW" sz="700" dirty="0" err="1"/>
              <a:t>Furuta</a:t>
            </a:r>
            <a:r>
              <a:rPr lang="en-US" altLang="zh-TW" sz="700" dirty="0"/>
              <a:t>, F. Nakajima, K. Yoshino and T. </a:t>
            </a:r>
            <a:r>
              <a:rPr lang="en-US" altLang="zh-TW" sz="700" dirty="0" err="1"/>
              <a:t>Ishibashi</a:t>
            </a:r>
            <a:r>
              <a:rPr lang="en-US" altLang="zh-TW" sz="700" dirty="0"/>
              <a:t>,"Photonic Generation of Continuous THz Wave Using </a:t>
            </a:r>
            <a:r>
              <a:rPr lang="en-US" altLang="zh-TW" sz="700" dirty="0" err="1"/>
              <a:t>Uni</a:t>
            </a:r>
            <a:r>
              <a:rPr lang="en-US" altLang="zh-TW" sz="700" dirty="0"/>
              <a:t>-Traveling-Carrier Photodiode", JOURNAL OF LIGHTWAVE TECHNOLOGY, VOL. 23, NO. 12, DECEMBER 2005</a:t>
            </a:r>
            <a:endParaRPr lang="zh-TW" altLang="en-US" sz="700" dirty="0"/>
          </a:p>
        </p:txBody>
      </p:sp>
      <p:pic>
        <p:nvPicPr>
          <p:cNvPr id="194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196975"/>
            <a:ext cx="4872038" cy="4408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469" name="文字方塊 2"/>
          <p:cNvSpPr txBox="1">
            <a:spLocks noChangeArrowheads="1"/>
          </p:cNvSpPr>
          <p:nvPr/>
        </p:nvSpPr>
        <p:spPr bwMode="auto">
          <a:xfrm>
            <a:off x="611188" y="4541838"/>
            <a:ext cx="4164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~0.7V for Best Speed Performance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9470" name="文字方塊 13"/>
          <p:cNvSpPr txBox="1">
            <a:spLocks noChangeArrowheads="1"/>
          </p:cNvSpPr>
          <p:nvPr/>
        </p:nvSpPr>
        <p:spPr bwMode="auto">
          <a:xfrm>
            <a:off x="6011863" y="3402013"/>
            <a:ext cx="29241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Best Speed Performance for Maximum output power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-252536" y="5517232"/>
            <a:ext cx="957706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Increasing </a:t>
            </a:r>
            <a:r>
              <a:rPr lang="en-US" altLang="zh-TW" sz="2400" dirty="0" err="1" smtClean="0"/>
              <a:t>V</a:t>
            </a:r>
            <a:r>
              <a:rPr lang="en-US" altLang="zh-TW" sz="2400" baseline="-25000" dirty="0" err="1" smtClean="0"/>
              <a:t>bias</a:t>
            </a:r>
            <a:r>
              <a:rPr lang="en-US" altLang="zh-TW" sz="2400" dirty="0" smtClean="0"/>
              <a:t> doesn’t work 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(</a:t>
            </a:r>
            <a:r>
              <a:rPr lang="en-US" altLang="zh-TW" sz="2400" u="sng" dirty="0" err="1" smtClean="0">
                <a:solidFill>
                  <a:srgbClr val="FF0000"/>
                </a:solidFill>
              </a:rPr>
              <a:t>Intervalley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 scattering/Heat issue !!)</a:t>
            </a:r>
            <a:endParaRPr lang="zh-TW" altLang="en-US" sz="2400" u="sng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83568" y="5949280"/>
            <a:ext cx="846043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u="sng" dirty="0" smtClean="0">
                <a:solidFill>
                  <a:srgbClr val="FF0000"/>
                </a:solidFill>
              </a:rPr>
              <a:t>A small optimum </a:t>
            </a:r>
            <a:r>
              <a:rPr lang="en-US" altLang="zh-TW" sz="2400" u="sng" dirty="0" err="1" smtClean="0">
                <a:solidFill>
                  <a:srgbClr val="FF0000"/>
                </a:solidFill>
              </a:rPr>
              <a:t>V</a:t>
            </a:r>
            <a:r>
              <a:rPr lang="en-US" altLang="zh-TW" sz="2400" u="sng" baseline="-25000" dirty="0" err="1" smtClean="0">
                <a:solidFill>
                  <a:srgbClr val="FF0000"/>
                </a:solidFill>
              </a:rPr>
              <a:t>bias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 (External circuit Saturation effect)</a:t>
            </a:r>
            <a:endParaRPr lang="zh-TW" altLang="en-US" sz="2400" u="sng" dirty="0">
              <a:solidFill>
                <a:srgbClr val="FF0000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39556"/>
            <a:ext cx="1881161" cy="140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2"/>
          <p:cNvSpPr txBox="1">
            <a:spLocks noChangeArrowheads="1"/>
          </p:cNvSpPr>
          <p:nvPr/>
        </p:nvSpPr>
        <p:spPr bwMode="auto">
          <a:xfrm>
            <a:off x="777962" y="1700808"/>
            <a:ext cx="31684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Pulse Measurement(No heating) Under 12.5</a:t>
            </a:r>
            <a:r>
              <a:rPr lang="en-US" altLang="zh-TW" sz="1600" dirty="0" smtClean="0">
                <a:solidFill>
                  <a:srgbClr val="FF0000"/>
                </a:solidFill>
                <a:sym typeface="Symbol"/>
              </a:rPr>
              <a:t></a:t>
            </a:r>
            <a:r>
              <a:rPr lang="en-US" altLang="zh-TW" sz="1600" dirty="0" smtClean="0">
                <a:solidFill>
                  <a:srgbClr val="FF0000"/>
                </a:solidFill>
              </a:rPr>
              <a:t>Load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cxnSp>
        <p:nvCxnSpPr>
          <p:cNvPr id="3" name="直線單箭頭接點 2"/>
          <p:cNvCxnSpPr/>
          <p:nvPr/>
        </p:nvCxnSpPr>
        <p:spPr bwMode="auto">
          <a:xfrm>
            <a:off x="3131840" y="2708920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文字方塊 2"/>
          <p:cNvSpPr txBox="1">
            <a:spLocks noChangeArrowheads="1"/>
          </p:cNvSpPr>
          <p:nvPr/>
        </p:nvSpPr>
        <p:spPr bwMode="auto">
          <a:xfrm>
            <a:off x="5075932" y="1772816"/>
            <a:ext cx="3168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CW Measurement (Heating)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556792"/>
            <a:ext cx="1576009" cy="1152128"/>
          </a:xfrm>
          <a:prstGeom prst="rect">
            <a:avLst/>
          </a:prstGeom>
        </p:spPr>
      </p:pic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5076056" y="2010326"/>
            <a:ext cx="3168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External saturation effect ?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446088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>
                <a:solidFill>
                  <a:schemeClr val="bg1"/>
                </a:solidFill>
              </a:rPr>
              <a:t>How to Further Increase Power in Sub-THz Regime?</a:t>
            </a: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5612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25613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2561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5615" name="文字方塊 9"/>
          <p:cNvSpPr txBox="1">
            <a:spLocks noChangeArrowheads="1"/>
          </p:cNvSpPr>
          <p:nvPr/>
        </p:nvSpPr>
        <p:spPr bwMode="auto">
          <a:xfrm>
            <a:off x="4932363" y="2565400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tx1"/>
                </a:solidFill>
              </a:rPr>
              <a:t>(3)</a:t>
            </a:r>
            <a:endParaRPr lang="zh-TW" altLang="en-US" sz="2400">
              <a:solidFill>
                <a:schemeClr val="tx1"/>
              </a:solidFill>
            </a:endParaRPr>
          </a:p>
        </p:txBody>
      </p:sp>
      <p:sp>
        <p:nvSpPr>
          <p:cNvPr id="25616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25617" name="橢圓 22"/>
          <p:cNvSpPr>
            <a:spLocks noChangeArrowheads="1"/>
          </p:cNvSpPr>
          <p:nvPr/>
        </p:nvSpPr>
        <p:spPr bwMode="auto">
          <a:xfrm>
            <a:off x="2906713" y="2236788"/>
            <a:ext cx="657225" cy="336550"/>
          </a:xfrm>
          <a:prstGeom prst="ellipse">
            <a:avLst/>
          </a:prstGeom>
          <a:noFill/>
          <a:ln w="38100" algn="ctr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18" name="橢圓 23"/>
          <p:cNvSpPr>
            <a:spLocks noChangeArrowheads="1"/>
          </p:cNvSpPr>
          <p:nvPr/>
        </p:nvSpPr>
        <p:spPr bwMode="auto">
          <a:xfrm>
            <a:off x="1081088" y="1989138"/>
            <a:ext cx="466725" cy="338137"/>
          </a:xfrm>
          <a:prstGeom prst="ellipse">
            <a:avLst/>
          </a:prstGeom>
          <a:noFill/>
          <a:ln w="38100" algn="ctr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19" name="文字方塊 1"/>
          <p:cNvSpPr txBox="1">
            <a:spLocks noChangeArrowheads="1"/>
          </p:cNvSpPr>
          <p:nvPr/>
        </p:nvSpPr>
        <p:spPr bwMode="auto">
          <a:xfrm>
            <a:off x="1717675" y="2420938"/>
            <a:ext cx="115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800000"/>
                </a:solidFill>
              </a:rPr>
              <a:t>Material</a:t>
            </a:r>
            <a:endParaRPr lang="zh-TW" altLang="en-US" sz="2000" b="1">
              <a:solidFill>
                <a:srgbClr val="800000"/>
              </a:solidFill>
            </a:endParaRPr>
          </a:p>
        </p:txBody>
      </p:sp>
      <p:sp>
        <p:nvSpPr>
          <p:cNvPr id="25620" name="橢圓 25"/>
          <p:cNvSpPr>
            <a:spLocks noChangeArrowheads="1"/>
          </p:cNvSpPr>
          <p:nvPr/>
        </p:nvSpPr>
        <p:spPr bwMode="auto">
          <a:xfrm>
            <a:off x="2906713" y="1795463"/>
            <a:ext cx="657225" cy="338137"/>
          </a:xfrm>
          <a:prstGeom prst="ellipse">
            <a:avLst/>
          </a:prstGeom>
          <a:noFill/>
          <a:ln w="38100" algn="ctr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21" name="橢圓 26"/>
          <p:cNvSpPr>
            <a:spLocks noChangeArrowheads="1"/>
          </p:cNvSpPr>
          <p:nvPr/>
        </p:nvSpPr>
        <p:spPr bwMode="auto">
          <a:xfrm>
            <a:off x="1547813" y="1989138"/>
            <a:ext cx="657225" cy="338137"/>
          </a:xfrm>
          <a:prstGeom prst="ellipse">
            <a:avLst/>
          </a:prstGeom>
          <a:noFill/>
          <a:ln w="38100" algn="ctr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22" name="文字方塊 27"/>
          <p:cNvSpPr txBox="1">
            <a:spLocks noChangeArrowheads="1"/>
          </p:cNvSpPr>
          <p:nvPr/>
        </p:nvSpPr>
        <p:spPr bwMode="auto">
          <a:xfrm>
            <a:off x="3509440" y="1589088"/>
            <a:ext cx="1880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rgbClr val="0033CC"/>
                </a:solidFill>
              </a:rPr>
              <a:t>Limited </a:t>
            </a:r>
            <a:r>
              <a:rPr lang="en-US" altLang="zh-TW" sz="2000" b="1" dirty="0" smtClean="0">
                <a:solidFill>
                  <a:srgbClr val="0033CC"/>
                </a:solidFill>
              </a:rPr>
              <a:t>by </a:t>
            </a:r>
            <a:r>
              <a:rPr lang="en-US" altLang="zh-TW" sz="2000" b="1" dirty="0" err="1">
                <a:solidFill>
                  <a:srgbClr val="0033CC"/>
                </a:solidFill>
              </a:rPr>
              <a:t>f</a:t>
            </a:r>
            <a:r>
              <a:rPr lang="en-US" altLang="zh-TW" sz="1400" b="1" dirty="0" err="1">
                <a:solidFill>
                  <a:srgbClr val="0033CC"/>
                </a:solidFill>
              </a:rPr>
              <a:t>RC</a:t>
            </a:r>
            <a:endParaRPr lang="zh-TW" altLang="en-US" sz="2000" b="1" dirty="0">
              <a:solidFill>
                <a:srgbClr val="0033CC"/>
              </a:solidFill>
            </a:endParaRPr>
          </a:p>
        </p:txBody>
      </p:sp>
      <p:sp>
        <p:nvSpPr>
          <p:cNvPr id="25623" name="橢圓 28"/>
          <p:cNvSpPr>
            <a:spLocks noChangeArrowheads="1"/>
          </p:cNvSpPr>
          <p:nvPr/>
        </p:nvSpPr>
        <p:spPr bwMode="auto">
          <a:xfrm>
            <a:off x="506413" y="2011363"/>
            <a:ext cx="465137" cy="3381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24" name="文字方塊 29"/>
          <p:cNvSpPr txBox="1">
            <a:spLocks noChangeArrowheads="1"/>
          </p:cNvSpPr>
          <p:nvPr/>
        </p:nvSpPr>
        <p:spPr bwMode="auto">
          <a:xfrm>
            <a:off x="295275" y="1628775"/>
            <a:ext cx="132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Possible!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25625" name="文字方塊 7"/>
          <p:cNvSpPr txBox="1">
            <a:spLocks noChangeArrowheads="1"/>
          </p:cNvSpPr>
          <p:nvPr/>
        </p:nvSpPr>
        <p:spPr bwMode="auto">
          <a:xfrm>
            <a:off x="8384" y="3860800"/>
            <a:ext cx="9135616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How to increase </a:t>
            </a:r>
            <a:r>
              <a:rPr lang="en-US" altLang="zh-TW" dirty="0" err="1"/>
              <a:t>V</a:t>
            </a:r>
            <a:r>
              <a:rPr lang="en-US" altLang="zh-TW" sz="2000" dirty="0" err="1"/>
              <a:t>eff</a:t>
            </a:r>
            <a:r>
              <a:rPr lang="en-US" altLang="zh-TW" dirty="0"/>
              <a:t> in the same Thickness (</a:t>
            </a:r>
            <a:r>
              <a:rPr lang="en-US" altLang="zh-TW" dirty="0" err="1"/>
              <a:t>D</a:t>
            </a:r>
            <a:r>
              <a:rPr lang="en-US" altLang="zh-TW" sz="2000" dirty="0" err="1"/>
              <a:t>dep</a:t>
            </a:r>
            <a:r>
              <a:rPr lang="en-US" altLang="zh-TW" dirty="0"/>
              <a:t>) </a:t>
            </a:r>
            <a:r>
              <a:rPr lang="en-US" altLang="zh-TW" dirty="0" smtClean="0"/>
              <a:t>without </a:t>
            </a:r>
            <a:r>
              <a:rPr lang="en-US" altLang="zh-TW" dirty="0"/>
              <a:t>s</a:t>
            </a:r>
            <a:r>
              <a:rPr lang="en-US" altLang="zh-TW" dirty="0" smtClean="0"/>
              <a:t>eriously </a:t>
            </a:r>
            <a:r>
              <a:rPr lang="en-US" altLang="zh-TW" dirty="0"/>
              <a:t>s</a:t>
            </a:r>
            <a:r>
              <a:rPr lang="en-US" altLang="zh-TW" dirty="0" smtClean="0"/>
              <a:t>acrificing </a:t>
            </a:r>
            <a:r>
              <a:rPr lang="en-US" altLang="zh-TW" dirty="0" err="1" smtClean="0"/>
              <a:t>V</a:t>
            </a:r>
            <a:r>
              <a:rPr lang="en-US" altLang="zh-TW" sz="2000" dirty="0" err="1" smtClean="0"/>
              <a:t>e</a:t>
            </a:r>
            <a:r>
              <a:rPr lang="en-US" altLang="zh-TW" sz="2000" dirty="0" smtClean="0"/>
              <a:t>  (less heating)??</a:t>
            </a:r>
            <a:endParaRPr lang="zh-TW" altLang="en-US" sz="20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683568" y="501317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0000"/>
                </a:solidFill>
              </a:rPr>
              <a:t>Let Near-ballistic transport happens in the higher </a:t>
            </a:r>
            <a:r>
              <a:rPr lang="en-US" altLang="zh-TW" b="1" i="1" u="sng" dirty="0" err="1" smtClean="0">
                <a:solidFill>
                  <a:srgbClr val="FF0000"/>
                </a:solidFill>
              </a:rPr>
              <a:t>V</a:t>
            </a:r>
            <a:r>
              <a:rPr lang="en-US" altLang="zh-TW" b="1" i="1" u="sng" baseline="-25000" dirty="0" err="1" smtClean="0">
                <a:solidFill>
                  <a:srgbClr val="FF0000"/>
                </a:solidFill>
              </a:rPr>
              <a:t>bias</a:t>
            </a:r>
            <a:r>
              <a:rPr lang="en-US" altLang="zh-TW" b="1" i="1" u="sng" dirty="0" smtClean="0">
                <a:solidFill>
                  <a:srgbClr val="FF0000"/>
                </a:solidFill>
              </a:rPr>
              <a:t> regime !! </a:t>
            </a:r>
            <a:endParaRPr lang="zh-TW" alt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 txBox="1">
            <a:spLocks noChangeArrowheads="1"/>
          </p:cNvSpPr>
          <p:nvPr/>
        </p:nvSpPr>
        <p:spPr bwMode="auto">
          <a:xfrm>
            <a:off x="467544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Our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Solution</a:t>
            </a:r>
            <a:r>
              <a:rPr lang="en-US" altLang="zh-TW" sz="4400" b="1" dirty="0">
                <a:solidFill>
                  <a:schemeClr val="bg1"/>
                </a:solidFill>
              </a:rPr>
              <a:t>: The NBUTC-PD</a:t>
            </a:r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6634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2409825"/>
            <a:ext cx="3665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21"/>
          <p:cNvSpPr txBox="1">
            <a:spLocks noChangeArrowheads="1"/>
          </p:cNvSpPr>
          <p:nvPr/>
        </p:nvSpPr>
        <p:spPr bwMode="auto">
          <a:xfrm>
            <a:off x="3351213" y="2844800"/>
            <a:ext cx="1292225" cy="5842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FFFFCC"/>
                </a:solidFill>
              </a:rPr>
              <a:t>Charge layer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148263" y="1989138"/>
            <a:ext cx="2816225" cy="2303462"/>
            <a:chOff x="3331" y="2313"/>
            <a:chExt cx="1973" cy="1698"/>
          </a:xfrm>
        </p:grpSpPr>
        <p:graphicFrame>
          <p:nvGraphicFramePr>
            <p:cNvPr id="26655" name="Object 24"/>
            <p:cNvGraphicFramePr>
              <a:graphicFrameLocks noChangeAspect="1"/>
            </p:cNvGraphicFramePr>
            <p:nvPr/>
          </p:nvGraphicFramePr>
          <p:xfrm>
            <a:off x="3331" y="2547"/>
            <a:ext cx="1800" cy="1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35" name="Graph" r:id="rId4" imgW="3994099" imgH="3249168" progId="Origin50.Graph">
                    <p:embed/>
                  </p:oleObj>
                </mc:Choice>
                <mc:Fallback>
                  <p:oleObj name="Graph" r:id="rId4" imgW="3994099" imgH="3249168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1" y="2547"/>
                          <a:ext cx="1800" cy="1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3742" y="2313"/>
              <a:ext cx="1562" cy="663"/>
              <a:chOff x="3742" y="2251"/>
              <a:chExt cx="1562" cy="663"/>
            </a:xfrm>
          </p:grpSpPr>
          <p:sp>
            <p:nvSpPr>
              <p:cNvPr id="26657" name="Line 26"/>
              <p:cNvSpPr>
                <a:spLocks noChangeShapeType="1"/>
              </p:cNvSpPr>
              <p:nvPr/>
            </p:nvSpPr>
            <p:spPr bwMode="auto">
              <a:xfrm flipV="1">
                <a:off x="3923" y="2478"/>
                <a:ext cx="136" cy="11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8" name="Text Box 27"/>
              <p:cNvSpPr txBox="1">
                <a:spLocks noChangeArrowheads="1"/>
              </p:cNvSpPr>
              <p:nvPr/>
            </p:nvSpPr>
            <p:spPr bwMode="auto">
              <a:xfrm>
                <a:off x="3742" y="2251"/>
                <a:ext cx="1562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TW" sz="1800" b="1">
                    <a:solidFill>
                      <a:srgbClr val="FFFF00"/>
                    </a:solidFill>
                  </a:rPr>
                  <a:t>Velocity overshoot</a:t>
                </a:r>
              </a:p>
            </p:txBody>
          </p:sp>
          <p:sp>
            <p:nvSpPr>
              <p:cNvPr id="26659" name="Oval 28"/>
              <p:cNvSpPr>
                <a:spLocks noChangeArrowheads="1"/>
              </p:cNvSpPr>
              <p:nvPr/>
            </p:nvSpPr>
            <p:spPr bwMode="auto">
              <a:xfrm>
                <a:off x="3742" y="2596"/>
                <a:ext cx="317" cy="31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26637" name="Text Box 32"/>
          <p:cNvSpPr txBox="1">
            <a:spLocks noChangeArrowheads="1"/>
          </p:cNvSpPr>
          <p:nvPr/>
        </p:nvSpPr>
        <p:spPr bwMode="auto">
          <a:xfrm>
            <a:off x="457200" y="1157288"/>
            <a:ext cx="8647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kumimoji="0" lang="en-US" altLang="zh-TW" sz="2400" b="1" i="1" u="sng" dirty="0">
                <a:solidFill>
                  <a:srgbClr val="FFFFCC"/>
                </a:solidFill>
              </a:rPr>
              <a:t>Low field in the collector </a:t>
            </a:r>
            <a:r>
              <a:rPr kumimoji="0" lang="en-US" altLang="zh-TW" sz="2400" b="1" i="1" dirty="0">
                <a:solidFill>
                  <a:srgbClr val="FFFFCC"/>
                </a:solidFill>
              </a:rPr>
              <a:t>        </a:t>
            </a:r>
            <a:r>
              <a:rPr kumimoji="0" lang="en-US" altLang="zh-TW" sz="2400" b="1" i="1" u="sng" dirty="0">
                <a:solidFill>
                  <a:srgbClr val="FFFFCC"/>
                </a:solidFill>
              </a:rPr>
              <a:t>Near Ballistic Transport(~</a:t>
            </a:r>
            <a:r>
              <a:rPr kumimoji="0" lang="en-US" altLang="zh-TW" sz="2400" b="1" i="1" u="sng" dirty="0" err="1">
                <a:solidFill>
                  <a:srgbClr val="FFFFCC"/>
                </a:solidFill>
              </a:rPr>
              <a:t>V</a:t>
            </a:r>
            <a:r>
              <a:rPr kumimoji="0" lang="en-US" altLang="zh-TW" sz="1600" b="1" i="1" u="sng" dirty="0" err="1">
                <a:solidFill>
                  <a:srgbClr val="FFFFCC"/>
                </a:solidFill>
              </a:rPr>
              <a:t>e</a:t>
            </a:r>
            <a:r>
              <a:rPr kumimoji="0" lang="en-US" altLang="zh-TW" sz="2400" b="1" i="1" u="sng" dirty="0">
                <a:solidFill>
                  <a:srgbClr val="FFFFCC"/>
                </a:solidFill>
              </a:rPr>
              <a:t>)</a:t>
            </a:r>
            <a:endParaRPr kumimoji="0" lang="en-US" altLang="zh-TW" sz="2400" b="1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6638" name="AutoShape 33"/>
          <p:cNvSpPr>
            <a:spLocks noChangeArrowheads="1"/>
          </p:cNvSpPr>
          <p:nvPr/>
        </p:nvSpPr>
        <p:spPr bwMode="auto">
          <a:xfrm>
            <a:off x="4356100" y="1268413"/>
            <a:ext cx="431800" cy="263525"/>
          </a:xfrm>
          <a:prstGeom prst="rightArrow">
            <a:avLst>
              <a:gd name="adj1" fmla="val 50000"/>
              <a:gd name="adj2" fmla="val 40964"/>
            </a:avLst>
          </a:prstGeom>
          <a:solidFill>
            <a:srgbClr val="3399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9" name="Text Box 34"/>
          <p:cNvSpPr txBox="1">
            <a:spLocks noChangeArrowheads="1"/>
          </p:cNvSpPr>
          <p:nvPr/>
        </p:nvSpPr>
        <p:spPr bwMode="auto">
          <a:xfrm>
            <a:off x="395536" y="1628775"/>
            <a:ext cx="9721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kumimoji="0" lang="en-US" altLang="zh-TW" sz="2400" b="1" i="1" u="sng" dirty="0">
                <a:solidFill>
                  <a:srgbClr val="FFFFCC"/>
                </a:solidFill>
              </a:rPr>
              <a:t>High </a:t>
            </a:r>
            <a:r>
              <a:rPr kumimoji="0" lang="en-US" altLang="zh-TW" sz="2400" b="1" i="1" u="sng" dirty="0" err="1">
                <a:solidFill>
                  <a:srgbClr val="FFFFCC"/>
                </a:solidFill>
              </a:rPr>
              <a:t>V</a:t>
            </a:r>
            <a:r>
              <a:rPr kumimoji="0" lang="en-US" altLang="zh-TW" sz="1600" b="1" i="1" u="sng" dirty="0" err="1">
                <a:solidFill>
                  <a:srgbClr val="FFFFCC"/>
                </a:solidFill>
              </a:rPr>
              <a:t>eff</a:t>
            </a:r>
            <a:r>
              <a:rPr kumimoji="0" lang="en-US" altLang="zh-TW" sz="2400" b="1" i="1" dirty="0">
                <a:solidFill>
                  <a:srgbClr val="FFFFCC"/>
                </a:solidFill>
              </a:rPr>
              <a:t> </a:t>
            </a:r>
            <a:r>
              <a:rPr kumimoji="0" lang="en-US" altLang="zh-TW" sz="2400" b="1" i="1" dirty="0" smtClean="0">
                <a:solidFill>
                  <a:srgbClr val="FFFFCC"/>
                </a:solidFill>
              </a:rPr>
              <a:t>(External bias)      </a:t>
            </a:r>
            <a:r>
              <a:rPr kumimoji="0" lang="en-US" altLang="zh-TW" sz="2400" b="1" i="1" u="sng" dirty="0">
                <a:solidFill>
                  <a:srgbClr val="FFFFCC"/>
                </a:solidFill>
              </a:rPr>
              <a:t>Minimize the </a:t>
            </a:r>
            <a:r>
              <a:rPr kumimoji="0" lang="en-US" altLang="zh-TW" sz="2400" b="1" i="1" u="sng" dirty="0" smtClean="0">
                <a:solidFill>
                  <a:srgbClr val="FFFFCC"/>
                </a:solidFill>
              </a:rPr>
              <a:t>external screening    </a:t>
            </a:r>
          </a:p>
          <a:p>
            <a:pPr algn="l">
              <a:spcBef>
                <a:spcPct val="0"/>
              </a:spcBef>
            </a:pPr>
            <a:r>
              <a:rPr kumimoji="0" lang="en-US" altLang="zh-TW" sz="2400" b="1" i="1" dirty="0" smtClean="0">
                <a:solidFill>
                  <a:srgbClr val="FFFFCC"/>
                </a:solidFill>
              </a:rPr>
              <a:t>                                              </a:t>
            </a:r>
            <a:r>
              <a:rPr kumimoji="0" lang="en-US" altLang="zh-TW" sz="2400" b="1" i="1" u="sng" dirty="0" smtClean="0">
                <a:solidFill>
                  <a:srgbClr val="FFFFCC"/>
                </a:solidFill>
              </a:rPr>
              <a:t>effect (</a:t>
            </a:r>
            <a:r>
              <a:rPr kumimoji="0" lang="en-US" altLang="zh-TW" sz="2000" b="1" i="1" u="sng" dirty="0" smtClean="0">
                <a:solidFill>
                  <a:srgbClr val="FF0000"/>
                </a:solidFill>
              </a:rPr>
              <a:t>But thermal becomes an issue</a:t>
            </a:r>
            <a:r>
              <a:rPr kumimoji="0" lang="en-US" altLang="zh-TW" sz="2400" b="1" i="1" u="sng" dirty="0" smtClean="0">
                <a:solidFill>
                  <a:srgbClr val="FFFFCC"/>
                </a:solidFill>
              </a:rPr>
              <a:t>)</a:t>
            </a:r>
            <a:r>
              <a:rPr kumimoji="0" lang="en-US" altLang="zh-TW" sz="2400" b="1" i="1" u="sng" dirty="0" smtClean="0">
                <a:solidFill>
                  <a:srgbClr val="FFFFCC"/>
                </a:solidFill>
                <a:latin typeface="Times New Roman" pitchFamily="18" charset="0"/>
              </a:rPr>
              <a:t>        </a:t>
            </a:r>
            <a:r>
              <a:rPr kumimoji="0" lang="en-US" altLang="zh-TW" sz="2000" b="1" dirty="0" smtClean="0">
                <a:solidFill>
                  <a:srgbClr val="FFFFCC"/>
                </a:solidFill>
                <a:latin typeface="Times New Roman" pitchFamily="18" charset="0"/>
              </a:rPr>
              <a:t> </a:t>
            </a:r>
            <a:endParaRPr kumimoji="0" lang="en-US" altLang="zh-TW" sz="2000" b="1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6640" name="AutoShape 35"/>
          <p:cNvSpPr>
            <a:spLocks noChangeArrowheads="1"/>
          </p:cNvSpPr>
          <p:nvPr/>
        </p:nvSpPr>
        <p:spPr bwMode="auto">
          <a:xfrm>
            <a:off x="3923928" y="1700808"/>
            <a:ext cx="431800" cy="263525"/>
          </a:xfrm>
          <a:prstGeom prst="rightArrow">
            <a:avLst>
              <a:gd name="adj1" fmla="val 50000"/>
              <a:gd name="adj2" fmla="val 40964"/>
            </a:avLst>
          </a:prstGeom>
          <a:solidFill>
            <a:srgbClr val="3399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1" name="Line 38"/>
          <p:cNvSpPr>
            <a:spLocks noChangeShapeType="1"/>
          </p:cNvSpPr>
          <p:nvPr/>
        </p:nvSpPr>
        <p:spPr bwMode="auto">
          <a:xfrm flipV="1">
            <a:off x="3081338" y="3136900"/>
            <a:ext cx="627062" cy="57943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6642" name="Line 39"/>
          <p:cNvSpPr>
            <a:spLocks noChangeShapeType="1"/>
          </p:cNvSpPr>
          <p:nvPr/>
        </p:nvSpPr>
        <p:spPr bwMode="auto">
          <a:xfrm flipH="1" flipV="1">
            <a:off x="2339975" y="2276475"/>
            <a:ext cx="250825" cy="3603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3" name="Text Box 40"/>
          <p:cNvSpPr txBox="1">
            <a:spLocks noChangeArrowheads="1"/>
          </p:cNvSpPr>
          <p:nvPr/>
        </p:nvSpPr>
        <p:spPr bwMode="auto">
          <a:xfrm>
            <a:off x="1547813" y="1795463"/>
            <a:ext cx="12239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FFFFCC"/>
                </a:solidFill>
              </a:rPr>
              <a:t>Collector</a:t>
            </a:r>
            <a:r>
              <a:rPr lang="en-US" altLang="zh-TW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26644" name="Picture 41" descr="E FILED DISTRIB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4221163"/>
            <a:ext cx="208915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5" name="AutoShape 42"/>
          <p:cNvSpPr>
            <a:spLocks noChangeArrowheads="1"/>
          </p:cNvSpPr>
          <p:nvPr/>
        </p:nvSpPr>
        <p:spPr bwMode="auto">
          <a:xfrm>
            <a:off x="4643438" y="5013325"/>
            <a:ext cx="792162" cy="647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6" name="Oval 43"/>
          <p:cNvSpPr>
            <a:spLocks noChangeArrowheads="1"/>
          </p:cNvSpPr>
          <p:nvPr/>
        </p:nvSpPr>
        <p:spPr bwMode="auto">
          <a:xfrm>
            <a:off x="5795963" y="2636838"/>
            <a:ext cx="144462" cy="14446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7" name="Rectangle 44"/>
          <p:cNvSpPr>
            <a:spLocks noChangeArrowheads="1"/>
          </p:cNvSpPr>
          <p:nvPr/>
        </p:nvSpPr>
        <p:spPr bwMode="auto">
          <a:xfrm>
            <a:off x="1979613" y="6453188"/>
            <a:ext cx="7164387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800" b="1">
                <a:solidFill>
                  <a:schemeClr val="bg1"/>
                </a:solidFill>
              </a:rPr>
              <a:t>T. Ishibashi and Y. Yamauchi, “A possible near-ballistic collection in an AlGaAs/GaAs HBT with a modified collector structure,” </a:t>
            </a:r>
            <a:r>
              <a:rPr lang="en-US" altLang="zh-TW" sz="800" b="1" i="1">
                <a:solidFill>
                  <a:schemeClr val="bg1"/>
                </a:solidFill>
              </a:rPr>
              <a:t>IEEE Trans. Electron Devices</a:t>
            </a:r>
            <a:r>
              <a:rPr lang="en-US" altLang="zh-TW" sz="800" b="1">
                <a:solidFill>
                  <a:schemeClr val="bg1"/>
                </a:solidFill>
              </a:rPr>
              <a:t>, vol. 35, no. 4, pp. 401–404, Apr. 1988.</a:t>
            </a:r>
          </a:p>
        </p:txBody>
      </p:sp>
      <p:sp>
        <p:nvSpPr>
          <p:cNvPr id="26648" name="文字方塊 53"/>
          <p:cNvSpPr txBox="1">
            <a:spLocks noChangeArrowheads="1"/>
          </p:cNvSpPr>
          <p:nvPr/>
        </p:nvSpPr>
        <p:spPr bwMode="auto">
          <a:xfrm>
            <a:off x="4211638" y="3141663"/>
            <a:ext cx="858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(20nm)</a:t>
            </a:r>
            <a:endParaRPr lang="zh-TW" altLang="en-US" sz="1600" b="1"/>
          </a:p>
        </p:txBody>
      </p:sp>
      <p:sp>
        <p:nvSpPr>
          <p:cNvPr id="26649" name="文字方塊 54"/>
          <p:cNvSpPr txBox="1">
            <a:spLocks noChangeArrowheads="1"/>
          </p:cNvSpPr>
          <p:nvPr/>
        </p:nvSpPr>
        <p:spPr bwMode="auto">
          <a:xfrm>
            <a:off x="2570163" y="2133600"/>
            <a:ext cx="97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(120nm)</a:t>
            </a:r>
            <a:endParaRPr lang="zh-TW" altLang="en-US" sz="1600" b="1"/>
          </a:p>
        </p:txBody>
      </p:sp>
      <p:cxnSp>
        <p:nvCxnSpPr>
          <p:cNvPr id="26650" name="直線接點 56"/>
          <p:cNvCxnSpPr>
            <a:cxnSpLocks noChangeShapeType="1"/>
          </p:cNvCxnSpPr>
          <p:nvPr/>
        </p:nvCxnSpPr>
        <p:spPr bwMode="auto">
          <a:xfrm flipV="1">
            <a:off x="3321050" y="5176838"/>
            <a:ext cx="0" cy="20955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26651" name="直線接點 57"/>
          <p:cNvCxnSpPr>
            <a:cxnSpLocks noChangeShapeType="1"/>
          </p:cNvCxnSpPr>
          <p:nvPr/>
        </p:nvCxnSpPr>
        <p:spPr bwMode="auto">
          <a:xfrm flipH="1" flipV="1">
            <a:off x="2043113" y="4014788"/>
            <a:ext cx="7937" cy="1379537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26652" name="文字方塊 58"/>
          <p:cNvSpPr txBox="1">
            <a:spLocks noChangeArrowheads="1"/>
          </p:cNvSpPr>
          <p:nvPr/>
        </p:nvSpPr>
        <p:spPr bwMode="auto">
          <a:xfrm>
            <a:off x="3028950" y="519588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+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26653" name="文字方塊 59"/>
          <p:cNvSpPr txBox="1">
            <a:spLocks noChangeArrowheads="1"/>
          </p:cNvSpPr>
          <p:nvPr/>
        </p:nvSpPr>
        <p:spPr bwMode="auto">
          <a:xfrm>
            <a:off x="2020888" y="5186363"/>
            <a:ext cx="26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-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26654" name="文字方塊 60"/>
          <p:cNvSpPr txBox="1">
            <a:spLocks noChangeArrowheads="1"/>
          </p:cNvSpPr>
          <p:nvPr/>
        </p:nvSpPr>
        <p:spPr bwMode="auto">
          <a:xfrm>
            <a:off x="2413000" y="515620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V</a:t>
            </a:r>
            <a:r>
              <a:rPr lang="en-US" altLang="zh-TW" sz="1400" b="1">
                <a:solidFill>
                  <a:srgbClr val="FF0000"/>
                </a:solidFill>
              </a:rPr>
              <a:t>eff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34" name="內容版面配置區 3" descr="NEW_NBUTC_C1200_-2V_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484784"/>
            <a:ext cx="4223378" cy="3024336"/>
          </a:xfrm>
          <a:prstGeom prst="rect">
            <a:avLst/>
          </a:prstGeom>
        </p:spPr>
      </p:pic>
      <p:pic>
        <p:nvPicPr>
          <p:cNvPr id="35" name="圖片 34" descr="UTC_C1200_-2v_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66010" y="1409413"/>
            <a:ext cx="4297195" cy="3139058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1403648" y="4869160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NBUTC</a:t>
            </a:r>
            <a:endParaRPr lang="zh-TW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6084168" y="4869160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UTC</a:t>
            </a:r>
            <a:endParaRPr lang="zh-TW" altLang="en-US" dirty="0"/>
          </a:p>
        </p:txBody>
      </p:sp>
      <p:sp>
        <p:nvSpPr>
          <p:cNvPr id="38" name="橢圓 37"/>
          <p:cNvSpPr/>
          <p:nvPr/>
        </p:nvSpPr>
        <p:spPr bwMode="auto">
          <a:xfrm>
            <a:off x="1835696" y="3068960"/>
            <a:ext cx="1944216" cy="165618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40" name="直線單箭頭接點 39"/>
          <p:cNvCxnSpPr/>
          <p:nvPr/>
        </p:nvCxnSpPr>
        <p:spPr bwMode="auto">
          <a:xfrm>
            <a:off x="3347864" y="4293096"/>
            <a:ext cx="360040" cy="122413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2339752" y="5517232"/>
            <a:ext cx="54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2800" b="1" i="1" dirty="0" smtClean="0">
                <a:solidFill>
                  <a:srgbClr val="FF0000"/>
                </a:solidFill>
              </a:rPr>
              <a:t>Lower field in the collector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2" name="橢圓 41"/>
          <p:cNvSpPr/>
          <p:nvPr/>
        </p:nvSpPr>
        <p:spPr bwMode="auto">
          <a:xfrm>
            <a:off x="6588224" y="2492896"/>
            <a:ext cx="1584176" cy="648072"/>
          </a:xfrm>
          <a:prstGeom prst="ellipse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44" name="直線單箭頭接點 43"/>
          <p:cNvCxnSpPr/>
          <p:nvPr/>
        </p:nvCxnSpPr>
        <p:spPr bwMode="auto">
          <a:xfrm flipV="1">
            <a:off x="7164288" y="2132856"/>
            <a:ext cx="216024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單箭頭接點 47"/>
          <p:cNvCxnSpPr/>
          <p:nvPr/>
        </p:nvCxnSpPr>
        <p:spPr bwMode="auto">
          <a:xfrm>
            <a:off x="8244408" y="2636912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文字方塊 49"/>
          <p:cNvSpPr txBox="1"/>
          <p:nvPr/>
        </p:nvSpPr>
        <p:spPr>
          <a:xfrm>
            <a:off x="6804248" y="1628800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0033CC"/>
                </a:solidFill>
              </a:rPr>
              <a:t>180KV/cm</a:t>
            </a:r>
            <a:endParaRPr lang="zh-TW" altLang="en-US" sz="2400" dirty="0">
              <a:solidFill>
                <a:srgbClr val="0033CC"/>
              </a:solidFill>
            </a:endParaRPr>
          </a:p>
        </p:txBody>
      </p:sp>
      <p:cxnSp>
        <p:nvCxnSpPr>
          <p:cNvPr id="52" name="直線單箭頭接點 51"/>
          <p:cNvCxnSpPr/>
          <p:nvPr/>
        </p:nvCxnSpPr>
        <p:spPr bwMode="auto">
          <a:xfrm flipV="1">
            <a:off x="2627784" y="2564904"/>
            <a:ext cx="144016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橢圓 52"/>
          <p:cNvSpPr/>
          <p:nvPr/>
        </p:nvSpPr>
        <p:spPr bwMode="auto">
          <a:xfrm>
            <a:off x="2123728" y="3140968"/>
            <a:ext cx="1512168" cy="576064"/>
          </a:xfrm>
          <a:prstGeom prst="ellipse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2195736" y="2060848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0033CC"/>
                </a:solidFill>
              </a:rPr>
              <a:t>120KV/cm</a:t>
            </a:r>
            <a:endParaRPr lang="zh-TW" altLang="en-US" sz="2400" dirty="0">
              <a:solidFill>
                <a:srgbClr val="0033CC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67544" y="1268760"/>
            <a:ext cx="5125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rgbClr val="00B050"/>
                </a:solidFill>
              </a:rPr>
              <a:t>Electrical field simulation</a:t>
            </a:r>
            <a:endParaRPr lang="en-US" altLang="zh-TW" b="1" dirty="0">
              <a:solidFill>
                <a:srgbClr val="00B050"/>
              </a:solidFill>
            </a:endParaRPr>
          </a:p>
        </p:txBody>
      </p:sp>
      <p:sp>
        <p:nvSpPr>
          <p:cNvPr id="56" name="向右箭號 55"/>
          <p:cNvSpPr/>
          <p:nvPr/>
        </p:nvSpPr>
        <p:spPr bwMode="auto">
          <a:xfrm>
            <a:off x="5580112" y="1340768"/>
            <a:ext cx="504056" cy="43204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6228184" y="1268760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-1.5V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/>
      <p:bldP spid="26637" grpId="0"/>
      <p:bldP spid="26638" grpId="0" animBg="1"/>
      <p:bldP spid="26639" grpId="0"/>
      <p:bldP spid="26640" grpId="0" animBg="1"/>
      <p:bldP spid="26641" grpId="0" animBg="1"/>
      <p:bldP spid="26642" grpId="0" animBg="1"/>
      <p:bldP spid="26643" grpId="0"/>
      <p:bldP spid="26645" grpId="0" animBg="1"/>
      <p:bldP spid="26646" grpId="0" animBg="1"/>
      <p:bldP spid="26648" grpId="0"/>
      <p:bldP spid="26649" grpId="0"/>
      <p:bldP spid="26652" grpId="0"/>
      <p:bldP spid="26653" grpId="0"/>
      <p:bldP spid="26654" grpId="0"/>
      <p:bldP spid="36" grpId="0"/>
      <p:bldP spid="36" grpId="1"/>
      <p:bldP spid="37" grpId="0"/>
      <p:bldP spid="37" grpId="1"/>
      <p:bldP spid="38" grpId="0" animBg="1"/>
      <p:bldP spid="38" grpId="1" animBg="1"/>
      <p:bldP spid="41" grpId="0"/>
      <p:bldP spid="41" grpId="1"/>
      <p:bldP spid="42" grpId="0" animBg="1"/>
      <p:bldP spid="42" grpId="1" animBg="1"/>
      <p:bldP spid="50" grpId="0"/>
      <p:bldP spid="50" grpId="1"/>
      <p:bldP spid="53" grpId="0" animBg="1"/>
      <p:bldP spid="53" grpId="1" animBg="1"/>
      <p:bldP spid="54" grpId="0"/>
      <p:bldP spid="54" grpId="1"/>
      <p:bldP spid="55" grpId="0"/>
      <p:bldP spid="55" grpId="1"/>
      <p:bldP spid="56" grpId="0" animBg="1"/>
      <p:bldP spid="56" grpId="1" animBg="1"/>
      <p:bldP spid="57" grpId="0"/>
      <p:bldP spid="5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/>
          <p:cNvGraphicFramePr>
            <a:graphicFrameLocks noChangeAspect="1"/>
          </p:cNvGraphicFramePr>
          <p:nvPr>
            <p:extLst/>
          </p:nvPr>
        </p:nvGraphicFramePr>
        <p:xfrm>
          <a:off x="251521" y="2132855"/>
          <a:ext cx="4104455" cy="288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4" name="Graph" r:id="rId4" imgW="4131360" imgH="2901600" progId="Origin50.Graph">
                  <p:embed/>
                </p:oleObj>
              </mc:Choice>
              <mc:Fallback>
                <p:oleObj name="Graph" r:id="rId4" imgW="413136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2132855"/>
                        <a:ext cx="4104455" cy="28835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-151966" y="35398"/>
            <a:ext cx="9541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3600" b="1" dirty="0" smtClean="0"/>
              <a:t>Another Solution: n-charge layer </a:t>
            </a:r>
          </a:p>
          <a:p>
            <a:pPr>
              <a:spcBef>
                <a:spcPts val="0"/>
              </a:spcBef>
            </a:pPr>
            <a:r>
              <a:rPr lang="en-US" altLang="zh-TW" sz="3600" b="1" dirty="0" smtClean="0"/>
              <a:t>at 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B-C junction 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/>
          </p:nvPr>
        </p:nvGraphicFramePr>
        <p:xfrm>
          <a:off x="3995935" y="1615226"/>
          <a:ext cx="5622757" cy="3974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5"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5" y="1615226"/>
                        <a:ext cx="5622757" cy="39740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線單箭頭接點 8"/>
          <p:cNvCxnSpPr/>
          <p:nvPr/>
        </p:nvCxnSpPr>
        <p:spPr bwMode="auto">
          <a:xfrm>
            <a:off x="6876256" y="3501008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363415" y="4126851"/>
            <a:ext cx="502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FF0000"/>
                </a:solidFill>
              </a:rPr>
              <a:t>Nearly zero</a:t>
            </a:r>
            <a:r>
              <a:rPr lang="en-US" altLang="zh-TW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electric </a:t>
            </a:r>
            <a:r>
              <a:rPr lang="en-US" altLang="zh-TW" sz="2400" b="1" dirty="0">
                <a:solidFill>
                  <a:srgbClr val="FF0000"/>
                </a:solidFill>
              </a:rPr>
              <a:t>field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 under  high current operation!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/>
          </p:nvPr>
        </p:nvGraphicFramePr>
        <p:xfrm>
          <a:off x="251520" y="2132856"/>
          <a:ext cx="4103437" cy="288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6" name="Graph" r:id="rId8" imgW="4131360" imgH="2901600" progId="Origin50.Graph">
                  <p:embed/>
                </p:oleObj>
              </mc:Choice>
              <mc:Fallback>
                <p:oleObj name="Graph" r:id="rId8" imgW="413136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132856"/>
                        <a:ext cx="4103437" cy="28835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爆炸 1 2"/>
          <p:cNvSpPr/>
          <p:nvPr/>
        </p:nvSpPr>
        <p:spPr bwMode="auto">
          <a:xfrm>
            <a:off x="684250" y="2973235"/>
            <a:ext cx="1559023" cy="1153616"/>
          </a:xfrm>
          <a:prstGeom prst="irregularSeal1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60958" y="3207344"/>
            <a:ext cx="1800200" cy="94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新細明體" pitchFamily="18" charset="-120"/>
              </a:rPr>
              <a:t>N-doping: </a:t>
            </a:r>
            <a:endParaRPr kumimoji="1" lang="en-US" altLang="zh-TW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新細明體" pitchFamily="18" charset="-120"/>
              </a:rPr>
              <a:t>7 nm,</a:t>
            </a:r>
            <a:endParaRPr kumimoji="1" lang="en-US" altLang="zh-TW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新細明體" pitchFamily="18" charset="-120"/>
            </a:endParaRPr>
          </a:p>
          <a:p>
            <a:pPr lvl="0" algn="l">
              <a:spcBef>
                <a:spcPct val="0"/>
              </a:spcBef>
            </a:pPr>
            <a:r>
              <a:rPr lang="en-US" altLang="zh-TW" sz="1400" b="1" dirty="0" smtClean="0">
                <a:solidFill>
                  <a:schemeClr val="tx1"/>
                </a:solidFill>
                <a:latin typeface="Calibri" pitchFamily="34" charset="0"/>
                <a:cs typeface="新細明體" pitchFamily="18" charset="-120"/>
              </a:rPr>
              <a:t>8.3×10</a:t>
            </a:r>
            <a:r>
              <a:rPr lang="en-US" altLang="zh-TW" sz="1400" b="1" baseline="30000" dirty="0" smtClean="0">
                <a:solidFill>
                  <a:schemeClr val="tx1"/>
                </a:solidFill>
                <a:latin typeface="Calibri" pitchFamily="34" charset="0"/>
                <a:cs typeface="新細明體" pitchFamily="18" charset="-120"/>
              </a:rPr>
              <a:t>17</a:t>
            </a:r>
            <a:r>
              <a:rPr lang="en-US" altLang="zh-TW" sz="1400" b="1" dirty="0" smtClean="0">
                <a:solidFill>
                  <a:schemeClr val="tx1"/>
                </a:solidFill>
                <a:latin typeface="Calibri" pitchFamily="34" charset="0"/>
                <a:cs typeface="新細明體" pitchFamily="18" charset="-120"/>
              </a:rPr>
              <a:t>cm</a:t>
            </a:r>
            <a:r>
              <a:rPr kumimoji="1" lang="en-US" altLang="zh-TW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新細明體" pitchFamily="18" charset="-120"/>
              </a:rPr>
              <a:t>-3</a:t>
            </a:r>
            <a:endParaRPr kumimoji="1" lang="zh-TW" altLang="zh-TW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新細明體" pitchFamily="18" charset="-120"/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2046122" y="2564904"/>
            <a:ext cx="221621" cy="24514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 flipH="1" flipV="1">
            <a:off x="1474638" y="3966342"/>
            <a:ext cx="649089" cy="478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 bwMode="auto">
          <a:xfrm>
            <a:off x="6020931" y="3802106"/>
            <a:ext cx="1710649" cy="37253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16" name="物件 15"/>
          <p:cNvGraphicFramePr>
            <a:graphicFrameLocks noChangeAspect="1"/>
          </p:cNvGraphicFramePr>
          <p:nvPr>
            <p:extLst/>
          </p:nvPr>
        </p:nvGraphicFramePr>
        <p:xfrm>
          <a:off x="3995936" y="1565049"/>
          <a:ext cx="5612248" cy="39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7" name="Graph" r:id="rId10" imgW="4276800" imgH="3024000" progId="Origin50.Graph">
                  <p:embed/>
                </p:oleObj>
              </mc:Choice>
              <mc:Fallback>
                <p:oleObj name="Graph" r:id="rId10" imgW="4276800" imgH="3024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565049"/>
                        <a:ext cx="5612248" cy="3969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橢圓 16"/>
          <p:cNvSpPr/>
          <p:nvPr/>
        </p:nvSpPr>
        <p:spPr bwMode="auto">
          <a:xfrm>
            <a:off x="5724128" y="2497859"/>
            <a:ext cx="936104" cy="10950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458444" y="5281345"/>
            <a:ext cx="6990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TW" sz="3600" b="1" dirty="0" smtClean="0">
                <a:solidFill>
                  <a:srgbClr val="FF0000"/>
                </a:solidFill>
              </a:rPr>
              <a:t>N-charge: To smartly re-distribute the E-field under low bias…. 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731161" y="4444774"/>
            <a:ext cx="499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FF0000"/>
                </a:solidFill>
              </a:rPr>
              <a:t>The screening of E-field at AC junction can be minimize!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2" grpId="0"/>
      <p:bldP spid="13" grpId="0" animBg="1"/>
      <p:bldP spid="20" grpId="0" animBg="1"/>
      <p:bldP spid="17" grpId="0" animBg="1"/>
      <p:bldP spid="18" grpId="0" build="allAtOnce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5443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MMW Over Fiber Communication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FFCC"/>
                </a:solidFill>
              </a:rPr>
              <a:t>The breakthrough of NBUTC-PD: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0000"/>
                </a:solidFill>
              </a:rPr>
              <a:t>Geometrical Structure of PD array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Optical MMW Source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Good Heat-Sinking for Sub-THz Operation  </a:t>
            </a:r>
            <a:endParaRPr lang="zh-TW" altLang="en-US" b="1" i="1" u="sng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640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Combined Several Devices: Traveling- Wave PD (TWPD)</a:t>
            </a:r>
            <a:endParaRPr lang="zh-TW" altLang="en-US" sz="2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3635375" y="2849563"/>
            <a:ext cx="1855788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Drawback</a:t>
            </a:r>
          </a:p>
        </p:txBody>
      </p:sp>
      <p:sp>
        <p:nvSpPr>
          <p:cNvPr id="46085" name="Rectangle 35"/>
          <p:cNvSpPr>
            <a:spLocks noChangeArrowheads="1"/>
          </p:cNvSpPr>
          <p:nvPr/>
        </p:nvSpPr>
        <p:spPr bwMode="auto">
          <a:xfrm>
            <a:off x="395288" y="3500438"/>
            <a:ext cx="48910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3dB photo-generated MMW  power is sacrificed       </a:t>
            </a:r>
            <a:r>
              <a:rPr lang="en-US" altLang="zh-TW" sz="2400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Dummy Load</a:t>
            </a:r>
          </a:p>
        </p:txBody>
      </p:sp>
      <p:sp>
        <p:nvSpPr>
          <p:cNvPr id="46086" name="Rectangle 35"/>
          <p:cNvSpPr>
            <a:spLocks noChangeArrowheads="1"/>
          </p:cNvSpPr>
          <p:nvPr/>
        </p:nvSpPr>
        <p:spPr bwMode="auto">
          <a:xfrm>
            <a:off x="4716463" y="3429000"/>
            <a:ext cx="442753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Bragg cut-off limited bandwidth        </a:t>
            </a:r>
            <a:r>
              <a:rPr lang="en-US" altLang="zh-TW" sz="2400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Periodic Structure 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900113" y="1557338"/>
            <a:ext cx="7704137" cy="1196975"/>
            <a:chOff x="567" y="845"/>
            <a:chExt cx="4853" cy="754"/>
          </a:xfrm>
        </p:grpSpPr>
        <p:sp>
          <p:nvSpPr>
            <p:cNvPr id="16429" name="Freeform 4"/>
            <p:cNvSpPr>
              <a:spLocks/>
            </p:cNvSpPr>
            <p:nvPr/>
          </p:nvSpPr>
          <p:spPr bwMode="auto">
            <a:xfrm rot="5400000">
              <a:off x="511" y="1165"/>
              <a:ext cx="264" cy="152"/>
            </a:xfrm>
            <a:custGeom>
              <a:avLst/>
              <a:gdLst>
                <a:gd name="T0" fmla="*/ 77119104 w 434"/>
                <a:gd name="T1" fmla="*/ 43622144 h 198"/>
                <a:gd name="T2" fmla="*/ 70544420 w 434"/>
                <a:gd name="T3" fmla="*/ 0 h 198"/>
                <a:gd name="T4" fmla="*/ 57750570 w 434"/>
                <a:gd name="T5" fmla="*/ 87243993 h 198"/>
                <a:gd name="T6" fmla="*/ 44956525 w 434"/>
                <a:gd name="T7" fmla="*/ 0 h 198"/>
                <a:gd name="T8" fmla="*/ 32162627 w 434"/>
                <a:gd name="T9" fmla="*/ 87243993 h 198"/>
                <a:gd name="T10" fmla="*/ 19368597 w 434"/>
                <a:gd name="T11" fmla="*/ 0 h 198"/>
                <a:gd name="T12" fmla="*/ 6396966 w 434"/>
                <a:gd name="T13" fmla="*/ 87243993 h 198"/>
                <a:gd name="T14" fmla="*/ 0 w 434"/>
                <a:gd name="T15" fmla="*/ 43622144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4"/>
                <a:gd name="T25" fmla="*/ 0 h 198"/>
                <a:gd name="T26" fmla="*/ 434 w 434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4" h="198">
                  <a:moveTo>
                    <a:pt x="434" y="99"/>
                  </a:moveTo>
                  <a:lnTo>
                    <a:pt x="397" y="0"/>
                  </a:lnTo>
                  <a:lnTo>
                    <a:pt x="325" y="198"/>
                  </a:lnTo>
                  <a:lnTo>
                    <a:pt x="253" y="0"/>
                  </a:lnTo>
                  <a:lnTo>
                    <a:pt x="181" y="198"/>
                  </a:lnTo>
                  <a:lnTo>
                    <a:pt x="109" y="0"/>
                  </a:lnTo>
                  <a:lnTo>
                    <a:pt x="36" y="198"/>
                  </a:lnTo>
                  <a:lnTo>
                    <a:pt x="0" y="99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0" name="Line 10"/>
            <p:cNvSpPr>
              <a:spLocks noChangeShapeType="1"/>
            </p:cNvSpPr>
            <p:nvPr/>
          </p:nvSpPr>
          <p:spPr bwMode="auto">
            <a:xfrm>
              <a:off x="643" y="1373"/>
              <a:ext cx="0" cy="1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1" name="Line 11"/>
            <p:cNvSpPr>
              <a:spLocks noChangeShapeType="1"/>
            </p:cNvSpPr>
            <p:nvPr/>
          </p:nvSpPr>
          <p:spPr bwMode="auto">
            <a:xfrm flipV="1">
              <a:off x="643" y="883"/>
              <a:ext cx="0" cy="22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2" name="Oval 12"/>
            <p:cNvSpPr>
              <a:spLocks noChangeArrowheads="1"/>
            </p:cNvSpPr>
            <p:nvPr/>
          </p:nvSpPr>
          <p:spPr bwMode="auto">
            <a:xfrm>
              <a:off x="833" y="845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33" name="Oval 13"/>
            <p:cNvSpPr>
              <a:spLocks noChangeArrowheads="1"/>
            </p:cNvSpPr>
            <p:nvPr/>
          </p:nvSpPr>
          <p:spPr bwMode="auto">
            <a:xfrm>
              <a:off x="833" y="1524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34" name="Line 14"/>
            <p:cNvSpPr>
              <a:spLocks noChangeShapeType="1"/>
            </p:cNvSpPr>
            <p:nvPr/>
          </p:nvSpPr>
          <p:spPr bwMode="auto">
            <a:xfrm flipH="1">
              <a:off x="643" y="1561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5" name="Line 15"/>
            <p:cNvSpPr>
              <a:spLocks noChangeShapeType="1"/>
            </p:cNvSpPr>
            <p:nvPr/>
          </p:nvSpPr>
          <p:spPr bwMode="auto">
            <a:xfrm>
              <a:off x="908" y="1561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6" name="Line 16"/>
            <p:cNvSpPr>
              <a:spLocks noChangeShapeType="1"/>
            </p:cNvSpPr>
            <p:nvPr/>
          </p:nvSpPr>
          <p:spPr bwMode="auto">
            <a:xfrm>
              <a:off x="643" y="883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7" name="Line 17"/>
            <p:cNvSpPr>
              <a:spLocks noChangeShapeType="1"/>
            </p:cNvSpPr>
            <p:nvPr/>
          </p:nvSpPr>
          <p:spPr bwMode="auto">
            <a:xfrm>
              <a:off x="908" y="883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8" name="Oval 18"/>
            <p:cNvSpPr>
              <a:spLocks noChangeArrowheads="1"/>
            </p:cNvSpPr>
            <p:nvPr/>
          </p:nvSpPr>
          <p:spPr bwMode="auto">
            <a:xfrm>
              <a:off x="1743" y="845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39" name="Line 19"/>
            <p:cNvSpPr>
              <a:spLocks noChangeShapeType="1"/>
            </p:cNvSpPr>
            <p:nvPr/>
          </p:nvSpPr>
          <p:spPr bwMode="auto">
            <a:xfrm>
              <a:off x="1553" y="883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0" name="Line 20"/>
            <p:cNvSpPr>
              <a:spLocks noChangeShapeType="1"/>
            </p:cNvSpPr>
            <p:nvPr/>
          </p:nvSpPr>
          <p:spPr bwMode="auto">
            <a:xfrm>
              <a:off x="1818" y="883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1" name="Rectangle 21"/>
            <p:cNvSpPr>
              <a:spLocks noChangeArrowheads="1"/>
            </p:cNvSpPr>
            <p:nvPr/>
          </p:nvSpPr>
          <p:spPr bwMode="auto">
            <a:xfrm>
              <a:off x="1894" y="845"/>
              <a:ext cx="418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2" name="Oval 22"/>
            <p:cNvSpPr>
              <a:spLocks noChangeArrowheads="1"/>
            </p:cNvSpPr>
            <p:nvPr/>
          </p:nvSpPr>
          <p:spPr bwMode="auto">
            <a:xfrm>
              <a:off x="1743" y="1524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3" name="Line 23"/>
            <p:cNvSpPr>
              <a:spLocks noChangeShapeType="1"/>
            </p:cNvSpPr>
            <p:nvPr/>
          </p:nvSpPr>
          <p:spPr bwMode="auto">
            <a:xfrm>
              <a:off x="1553" y="1561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4" name="Line 24"/>
            <p:cNvSpPr>
              <a:spLocks noChangeShapeType="1"/>
            </p:cNvSpPr>
            <p:nvPr/>
          </p:nvSpPr>
          <p:spPr bwMode="auto">
            <a:xfrm>
              <a:off x="1818" y="1561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5" name="Rectangle 25"/>
            <p:cNvSpPr>
              <a:spLocks noChangeArrowheads="1"/>
            </p:cNvSpPr>
            <p:nvPr/>
          </p:nvSpPr>
          <p:spPr bwMode="auto">
            <a:xfrm>
              <a:off x="1894" y="1524"/>
              <a:ext cx="418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6" name="Line 26"/>
            <p:cNvSpPr>
              <a:spLocks noChangeShapeType="1"/>
            </p:cNvSpPr>
            <p:nvPr/>
          </p:nvSpPr>
          <p:spPr bwMode="auto">
            <a:xfrm>
              <a:off x="2312" y="1561"/>
              <a:ext cx="64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7" name="Line 27"/>
            <p:cNvSpPr>
              <a:spLocks noChangeShapeType="1"/>
            </p:cNvSpPr>
            <p:nvPr/>
          </p:nvSpPr>
          <p:spPr bwMode="auto">
            <a:xfrm>
              <a:off x="2312" y="883"/>
              <a:ext cx="64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8" name="Oval 28"/>
            <p:cNvSpPr>
              <a:spLocks noChangeArrowheads="1"/>
            </p:cNvSpPr>
            <p:nvPr/>
          </p:nvSpPr>
          <p:spPr bwMode="auto">
            <a:xfrm>
              <a:off x="3145" y="845"/>
              <a:ext cx="76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9" name="Line 29"/>
            <p:cNvSpPr>
              <a:spLocks noChangeShapeType="1"/>
            </p:cNvSpPr>
            <p:nvPr/>
          </p:nvSpPr>
          <p:spPr bwMode="auto">
            <a:xfrm>
              <a:off x="2956" y="883"/>
              <a:ext cx="189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0" name="Line 30"/>
            <p:cNvSpPr>
              <a:spLocks noChangeShapeType="1"/>
            </p:cNvSpPr>
            <p:nvPr/>
          </p:nvSpPr>
          <p:spPr bwMode="auto">
            <a:xfrm>
              <a:off x="3221" y="883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1" name="Rectangle 31"/>
            <p:cNvSpPr>
              <a:spLocks noChangeArrowheads="1"/>
            </p:cNvSpPr>
            <p:nvPr/>
          </p:nvSpPr>
          <p:spPr bwMode="auto">
            <a:xfrm>
              <a:off x="3297" y="845"/>
              <a:ext cx="417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2" name="Oval 32"/>
            <p:cNvSpPr>
              <a:spLocks noChangeArrowheads="1"/>
            </p:cNvSpPr>
            <p:nvPr/>
          </p:nvSpPr>
          <p:spPr bwMode="auto">
            <a:xfrm>
              <a:off x="3145" y="1524"/>
              <a:ext cx="76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3" name="Line 33"/>
            <p:cNvSpPr>
              <a:spLocks noChangeShapeType="1"/>
            </p:cNvSpPr>
            <p:nvPr/>
          </p:nvSpPr>
          <p:spPr bwMode="auto">
            <a:xfrm>
              <a:off x="2956" y="1561"/>
              <a:ext cx="189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4" name="Line 34"/>
            <p:cNvSpPr>
              <a:spLocks noChangeShapeType="1"/>
            </p:cNvSpPr>
            <p:nvPr/>
          </p:nvSpPr>
          <p:spPr bwMode="auto">
            <a:xfrm>
              <a:off x="3221" y="1561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5" name="Rectangle 35"/>
            <p:cNvSpPr>
              <a:spLocks noChangeArrowheads="1"/>
            </p:cNvSpPr>
            <p:nvPr/>
          </p:nvSpPr>
          <p:spPr bwMode="auto">
            <a:xfrm>
              <a:off x="3297" y="1524"/>
              <a:ext cx="417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6" name="Oval 36"/>
            <p:cNvSpPr>
              <a:spLocks noChangeArrowheads="1"/>
            </p:cNvSpPr>
            <p:nvPr/>
          </p:nvSpPr>
          <p:spPr bwMode="auto">
            <a:xfrm>
              <a:off x="3752" y="865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7" name="Oval 37"/>
            <p:cNvSpPr>
              <a:spLocks noChangeArrowheads="1"/>
            </p:cNvSpPr>
            <p:nvPr/>
          </p:nvSpPr>
          <p:spPr bwMode="auto">
            <a:xfrm>
              <a:off x="3828" y="865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8" name="Oval 38"/>
            <p:cNvSpPr>
              <a:spLocks noChangeArrowheads="1"/>
            </p:cNvSpPr>
            <p:nvPr/>
          </p:nvSpPr>
          <p:spPr bwMode="auto">
            <a:xfrm>
              <a:off x="3903" y="865"/>
              <a:ext cx="19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9" name="Oval 39"/>
            <p:cNvSpPr>
              <a:spLocks noChangeArrowheads="1"/>
            </p:cNvSpPr>
            <p:nvPr/>
          </p:nvSpPr>
          <p:spPr bwMode="auto">
            <a:xfrm>
              <a:off x="3752" y="1543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0" name="Oval 40"/>
            <p:cNvSpPr>
              <a:spLocks noChangeArrowheads="1"/>
            </p:cNvSpPr>
            <p:nvPr/>
          </p:nvSpPr>
          <p:spPr bwMode="auto">
            <a:xfrm>
              <a:off x="3828" y="1543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1" name="Oval 41"/>
            <p:cNvSpPr>
              <a:spLocks noChangeArrowheads="1"/>
            </p:cNvSpPr>
            <p:nvPr/>
          </p:nvSpPr>
          <p:spPr bwMode="auto">
            <a:xfrm>
              <a:off x="3903" y="1543"/>
              <a:ext cx="19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2" name="Rectangle 42"/>
            <p:cNvSpPr>
              <a:spLocks noChangeArrowheads="1"/>
            </p:cNvSpPr>
            <p:nvPr/>
          </p:nvSpPr>
          <p:spPr bwMode="auto">
            <a:xfrm>
              <a:off x="3980" y="845"/>
              <a:ext cx="416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3" name="Rectangle 43"/>
            <p:cNvSpPr>
              <a:spLocks noChangeArrowheads="1"/>
            </p:cNvSpPr>
            <p:nvPr/>
          </p:nvSpPr>
          <p:spPr bwMode="auto">
            <a:xfrm>
              <a:off x="3980" y="1524"/>
              <a:ext cx="416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4" name="Line 44"/>
            <p:cNvSpPr>
              <a:spLocks noChangeShapeType="1"/>
            </p:cNvSpPr>
            <p:nvPr/>
          </p:nvSpPr>
          <p:spPr bwMode="auto">
            <a:xfrm>
              <a:off x="4396" y="1561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5" name="Line 45"/>
            <p:cNvSpPr>
              <a:spLocks noChangeShapeType="1"/>
            </p:cNvSpPr>
            <p:nvPr/>
          </p:nvSpPr>
          <p:spPr bwMode="auto">
            <a:xfrm>
              <a:off x="4396" y="883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6" name="Freeform 4"/>
            <p:cNvSpPr>
              <a:spLocks/>
            </p:cNvSpPr>
            <p:nvPr/>
          </p:nvSpPr>
          <p:spPr bwMode="auto">
            <a:xfrm rot="5400000">
              <a:off x="5212" y="1165"/>
              <a:ext cx="264" cy="152"/>
            </a:xfrm>
            <a:custGeom>
              <a:avLst/>
              <a:gdLst>
                <a:gd name="T0" fmla="*/ 77119104 w 434"/>
                <a:gd name="T1" fmla="*/ 43622144 h 198"/>
                <a:gd name="T2" fmla="*/ 70544420 w 434"/>
                <a:gd name="T3" fmla="*/ 0 h 198"/>
                <a:gd name="T4" fmla="*/ 57750570 w 434"/>
                <a:gd name="T5" fmla="*/ 87243993 h 198"/>
                <a:gd name="T6" fmla="*/ 44956525 w 434"/>
                <a:gd name="T7" fmla="*/ 0 h 198"/>
                <a:gd name="T8" fmla="*/ 32162627 w 434"/>
                <a:gd name="T9" fmla="*/ 87243993 h 198"/>
                <a:gd name="T10" fmla="*/ 19368597 w 434"/>
                <a:gd name="T11" fmla="*/ 0 h 198"/>
                <a:gd name="T12" fmla="*/ 6396966 w 434"/>
                <a:gd name="T13" fmla="*/ 87243993 h 198"/>
                <a:gd name="T14" fmla="*/ 0 w 434"/>
                <a:gd name="T15" fmla="*/ 43622144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4"/>
                <a:gd name="T25" fmla="*/ 0 h 198"/>
                <a:gd name="T26" fmla="*/ 434 w 434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4" h="198">
                  <a:moveTo>
                    <a:pt x="434" y="99"/>
                  </a:moveTo>
                  <a:lnTo>
                    <a:pt x="397" y="0"/>
                  </a:lnTo>
                  <a:lnTo>
                    <a:pt x="325" y="198"/>
                  </a:lnTo>
                  <a:lnTo>
                    <a:pt x="253" y="0"/>
                  </a:lnTo>
                  <a:lnTo>
                    <a:pt x="181" y="198"/>
                  </a:lnTo>
                  <a:lnTo>
                    <a:pt x="109" y="0"/>
                  </a:lnTo>
                  <a:lnTo>
                    <a:pt x="36" y="198"/>
                  </a:lnTo>
                  <a:lnTo>
                    <a:pt x="0" y="99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7" name="Line 47"/>
            <p:cNvSpPr>
              <a:spLocks noChangeShapeType="1"/>
            </p:cNvSpPr>
            <p:nvPr/>
          </p:nvSpPr>
          <p:spPr bwMode="auto">
            <a:xfrm>
              <a:off x="5345" y="1373"/>
              <a:ext cx="0" cy="1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8" name="Line 48"/>
            <p:cNvSpPr>
              <a:spLocks noChangeShapeType="1"/>
            </p:cNvSpPr>
            <p:nvPr/>
          </p:nvSpPr>
          <p:spPr bwMode="auto">
            <a:xfrm flipV="1">
              <a:off x="5345" y="883"/>
              <a:ext cx="0" cy="22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9" name="Oval 49"/>
            <p:cNvSpPr>
              <a:spLocks noChangeArrowheads="1"/>
            </p:cNvSpPr>
            <p:nvPr/>
          </p:nvSpPr>
          <p:spPr bwMode="auto">
            <a:xfrm>
              <a:off x="5079" y="845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70" name="Oval 50"/>
            <p:cNvSpPr>
              <a:spLocks noChangeArrowheads="1"/>
            </p:cNvSpPr>
            <p:nvPr/>
          </p:nvSpPr>
          <p:spPr bwMode="auto">
            <a:xfrm>
              <a:off x="5079" y="1524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71" name="Line 51"/>
            <p:cNvSpPr>
              <a:spLocks noChangeShapeType="1"/>
            </p:cNvSpPr>
            <p:nvPr/>
          </p:nvSpPr>
          <p:spPr bwMode="auto">
            <a:xfrm flipH="1">
              <a:off x="5154" y="1561"/>
              <a:ext cx="191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2" name="Line 52"/>
            <p:cNvSpPr>
              <a:spLocks noChangeShapeType="1"/>
            </p:cNvSpPr>
            <p:nvPr/>
          </p:nvSpPr>
          <p:spPr bwMode="auto">
            <a:xfrm>
              <a:off x="5154" y="883"/>
              <a:ext cx="191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3" name="Line 53"/>
            <p:cNvSpPr>
              <a:spLocks noChangeShapeType="1"/>
            </p:cNvSpPr>
            <p:nvPr/>
          </p:nvSpPr>
          <p:spPr bwMode="auto">
            <a:xfrm>
              <a:off x="5003" y="883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4" name="Line 54"/>
            <p:cNvSpPr>
              <a:spLocks noChangeShapeType="1"/>
            </p:cNvSpPr>
            <p:nvPr/>
          </p:nvSpPr>
          <p:spPr bwMode="auto">
            <a:xfrm>
              <a:off x="5003" y="1561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5" name="Text Box 55"/>
            <p:cNvSpPr txBox="1">
              <a:spLocks noChangeArrowheads="1"/>
            </p:cNvSpPr>
            <p:nvPr/>
          </p:nvSpPr>
          <p:spPr bwMode="auto">
            <a:xfrm>
              <a:off x="752" y="1088"/>
              <a:ext cx="268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476" name="Text Box 56"/>
            <p:cNvSpPr txBox="1">
              <a:spLocks noChangeArrowheads="1"/>
            </p:cNvSpPr>
            <p:nvPr/>
          </p:nvSpPr>
          <p:spPr bwMode="auto">
            <a:xfrm>
              <a:off x="1733" y="1088"/>
              <a:ext cx="268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477" name="Text Box 57"/>
            <p:cNvSpPr txBox="1">
              <a:spLocks noChangeArrowheads="1"/>
            </p:cNvSpPr>
            <p:nvPr/>
          </p:nvSpPr>
          <p:spPr bwMode="auto">
            <a:xfrm>
              <a:off x="3151" y="1088"/>
              <a:ext cx="268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478" name="Text Box 58"/>
            <p:cNvSpPr txBox="1">
              <a:spLocks noChangeArrowheads="1"/>
            </p:cNvSpPr>
            <p:nvPr/>
          </p:nvSpPr>
          <p:spPr bwMode="auto">
            <a:xfrm>
              <a:off x="4951" y="1052"/>
              <a:ext cx="289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N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1" name="Rectangle 62"/>
          <p:cNvSpPr>
            <a:spLocks noChangeArrowheads="1"/>
          </p:cNvSpPr>
          <p:nvPr/>
        </p:nvSpPr>
        <p:spPr bwMode="auto">
          <a:xfrm>
            <a:off x="2079625" y="1604963"/>
            <a:ext cx="49213" cy="1079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2" name="Rectangle 66"/>
          <p:cNvSpPr>
            <a:spLocks noChangeArrowheads="1"/>
          </p:cNvSpPr>
          <p:nvPr/>
        </p:nvSpPr>
        <p:spPr bwMode="auto">
          <a:xfrm>
            <a:off x="4329113" y="1604963"/>
            <a:ext cx="49212" cy="1079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4076700" y="1836738"/>
            <a:ext cx="554038" cy="539750"/>
            <a:chOff x="2568" y="1157"/>
            <a:chExt cx="349" cy="340"/>
          </a:xfrm>
        </p:grpSpPr>
        <p:sp>
          <p:nvSpPr>
            <p:cNvPr id="16427" name="Rectangle 65"/>
            <p:cNvSpPr>
              <a:spLocks noChangeArrowheads="1"/>
            </p:cNvSpPr>
            <p:nvPr/>
          </p:nvSpPr>
          <p:spPr bwMode="auto">
            <a:xfrm>
              <a:off x="2568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8" name="AutoShape 64"/>
            <p:cNvSpPr>
              <a:spLocks noChangeArrowheads="1"/>
            </p:cNvSpPr>
            <p:nvPr/>
          </p:nvSpPr>
          <p:spPr bwMode="auto">
            <a:xfrm rot="10800000">
              <a:off x="2568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7308850" y="1836738"/>
            <a:ext cx="554038" cy="539750"/>
            <a:chOff x="4611" y="1157"/>
            <a:chExt cx="349" cy="340"/>
          </a:xfrm>
        </p:grpSpPr>
        <p:sp>
          <p:nvSpPr>
            <p:cNvPr id="16425" name="AutoShape 68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6" name="Rectangle 69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6395" name="Rectangle 70"/>
          <p:cNvSpPr>
            <a:spLocks noChangeArrowheads="1"/>
          </p:cNvSpPr>
          <p:nvPr/>
        </p:nvSpPr>
        <p:spPr bwMode="auto">
          <a:xfrm>
            <a:off x="7572375" y="1604963"/>
            <a:ext cx="49213" cy="1079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52" name="Rectangle 35"/>
          <p:cNvSpPr>
            <a:spLocks noChangeArrowheads="1"/>
          </p:cNvSpPr>
          <p:nvPr/>
        </p:nvSpPr>
        <p:spPr bwMode="auto">
          <a:xfrm>
            <a:off x="327025" y="4643438"/>
            <a:ext cx="38163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net bandwidth is limited by </a:t>
            </a:r>
            <a:r>
              <a:rPr lang="en-US" altLang="zh-TW" sz="2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Single PD</a:t>
            </a:r>
            <a:endParaRPr lang="en-US" altLang="zh-TW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53" name="Oval 73"/>
          <p:cNvSpPr>
            <a:spLocks noChangeArrowheads="1"/>
          </p:cNvSpPr>
          <p:nvPr/>
        </p:nvSpPr>
        <p:spPr bwMode="auto">
          <a:xfrm>
            <a:off x="468313" y="1773238"/>
            <a:ext cx="790575" cy="8651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54" name="Oval 74"/>
          <p:cNvSpPr>
            <a:spLocks noChangeArrowheads="1"/>
          </p:cNvSpPr>
          <p:nvPr/>
        </p:nvSpPr>
        <p:spPr bwMode="auto">
          <a:xfrm>
            <a:off x="8243888" y="1700213"/>
            <a:ext cx="790575" cy="8651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" name="Group 77"/>
          <p:cNvGrpSpPr>
            <a:grpSpLocks/>
          </p:cNvGrpSpPr>
          <p:nvPr/>
        </p:nvGrpSpPr>
        <p:grpSpPr bwMode="auto">
          <a:xfrm>
            <a:off x="7451725" y="2060575"/>
            <a:ext cx="277813" cy="215900"/>
            <a:chOff x="4611" y="1157"/>
            <a:chExt cx="349" cy="340"/>
          </a:xfrm>
        </p:grpSpPr>
        <p:sp>
          <p:nvSpPr>
            <p:cNvPr id="16423" name="AutoShape 78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4" name="Rectangle 79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" name="Group 80"/>
          <p:cNvGrpSpPr>
            <a:grpSpLocks/>
          </p:cNvGrpSpPr>
          <p:nvPr/>
        </p:nvGrpSpPr>
        <p:grpSpPr bwMode="auto">
          <a:xfrm>
            <a:off x="4211638" y="2060575"/>
            <a:ext cx="277812" cy="215900"/>
            <a:chOff x="4611" y="1157"/>
            <a:chExt cx="349" cy="340"/>
          </a:xfrm>
        </p:grpSpPr>
        <p:sp>
          <p:nvSpPr>
            <p:cNvPr id="16421" name="AutoShape 81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2" name="Rectangle 82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1827213" y="1836738"/>
            <a:ext cx="561975" cy="546100"/>
            <a:chOff x="1151" y="1157"/>
            <a:chExt cx="354" cy="344"/>
          </a:xfrm>
        </p:grpSpPr>
        <p:sp>
          <p:nvSpPr>
            <p:cNvPr id="16419" name="AutoShape 60"/>
            <p:cNvSpPr>
              <a:spLocks noChangeArrowheads="1"/>
            </p:cNvSpPr>
            <p:nvPr/>
          </p:nvSpPr>
          <p:spPr bwMode="auto">
            <a:xfrm rot="10800000">
              <a:off x="115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0" name="Rectangle 87"/>
            <p:cNvSpPr>
              <a:spLocks noChangeArrowheads="1"/>
            </p:cNvSpPr>
            <p:nvPr/>
          </p:nvSpPr>
          <p:spPr bwMode="auto">
            <a:xfrm>
              <a:off x="1156" y="1453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1970088" y="2068513"/>
            <a:ext cx="277812" cy="215900"/>
            <a:chOff x="4611" y="1157"/>
            <a:chExt cx="349" cy="340"/>
          </a:xfrm>
        </p:grpSpPr>
        <p:sp>
          <p:nvSpPr>
            <p:cNvPr id="16417" name="AutoShape 89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18" name="Rectangle 90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6178" name="AutoShape 98"/>
          <p:cNvSpPr>
            <a:spLocks noChangeArrowheads="1"/>
          </p:cNvSpPr>
          <p:nvPr/>
        </p:nvSpPr>
        <p:spPr bwMode="auto">
          <a:xfrm>
            <a:off x="2195513" y="1341438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79" name="AutoShape 99"/>
          <p:cNvSpPr>
            <a:spLocks noChangeArrowheads="1"/>
          </p:cNvSpPr>
          <p:nvPr/>
        </p:nvSpPr>
        <p:spPr bwMode="auto">
          <a:xfrm>
            <a:off x="4356100" y="1268413"/>
            <a:ext cx="503238" cy="288925"/>
          </a:xfrm>
          <a:prstGeom prst="rightArrow">
            <a:avLst>
              <a:gd name="adj1" fmla="val 50000"/>
              <a:gd name="adj2" fmla="val 4354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0" name="AutoShape 100"/>
          <p:cNvSpPr>
            <a:spLocks noChangeArrowheads="1"/>
          </p:cNvSpPr>
          <p:nvPr/>
        </p:nvSpPr>
        <p:spPr bwMode="auto">
          <a:xfrm>
            <a:off x="6372225" y="1125538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1" name="Rectangle 35"/>
          <p:cNvSpPr>
            <a:spLocks noChangeArrowheads="1"/>
          </p:cNvSpPr>
          <p:nvPr/>
        </p:nvSpPr>
        <p:spPr bwMode="auto">
          <a:xfrm>
            <a:off x="5072063" y="4572000"/>
            <a:ext cx="44275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Transmission Loss limited bandwidth </a:t>
            </a:r>
            <a:r>
              <a:rPr lang="en-US" altLang="zh-TW" sz="2400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Major Bandwidth Limitation  </a:t>
            </a:r>
          </a:p>
        </p:txBody>
      </p:sp>
      <p:sp>
        <p:nvSpPr>
          <p:cNvPr id="46182" name="Freeform 102"/>
          <p:cNvSpPr>
            <a:spLocks/>
          </p:cNvSpPr>
          <p:nvPr/>
        </p:nvSpPr>
        <p:spPr bwMode="auto">
          <a:xfrm>
            <a:off x="1547813" y="476250"/>
            <a:ext cx="1368425" cy="1249363"/>
          </a:xfrm>
          <a:custGeom>
            <a:avLst/>
            <a:gdLst>
              <a:gd name="T0" fmla="*/ 0 w 1920"/>
              <a:gd name="T1" fmla="*/ 2147483647 h 741"/>
              <a:gd name="T2" fmla="*/ 2147483647 w 1920"/>
              <a:gd name="T3" fmla="*/ 2147483647 h 741"/>
              <a:gd name="T4" fmla="*/ 2147483647 w 1920"/>
              <a:gd name="T5" fmla="*/ 2147483647 h 741"/>
              <a:gd name="T6" fmla="*/ 2147483647 w 1920"/>
              <a:gd name="T7" fmla="*/ 2147483647 h 741"/>
              <a:gd name="T8" fmla="*/ 2147483647 w 1920"/>
              <a:gd name="T9" fmla="*/ 2147483647 h 7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741"/>
              <a:gd name="T17" fmla="*/ 1920 w 1920"/>
              <a:gd name="T18" fmla="*/ 741 h 7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741">
                <a:moveTo>
                  <a:pt x="0" y="295"/>
                </a:moveTo>
                <a:cubicBezTo>
                  <a:pt x="193" y="147"/>
                  <a:pt x="386" y="0"/>
                  <a:pt x="590" y="68"/>
                </a:cubicBezTo>
                <a:cubicBezTo>
                  <a:pt x="794" y="136"/>
                  <a:pt x="1021" y="665"/>
                  <a:pt x="1225" y="703"/>
                </a:cubicBezTo>
                <a:cubicBezTo>
                  <a:pt x="1429" y="741"/>
                  <a:pt x="1708" y="370"/>
                  <a:pt x="1814" y="295"/>
                </a:cubicBezTo>
                <a:cubicBezTo>
                  <a:pt x="1920" y="220"/>
                  <a:pt x="1852" y="257"/>
                  <a:pt x="1860" y="250"/>
                </a:cubicBezTo>
              </a:path>
            </a:pathLst>
          </a:custGeom>
          <a:solidFill>
            <a:srgbClr val="00FF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183" name="Freeform 103"/>
          <p:cNvSpPr>
            <a:spLocks/>
          </p:cNvSpPr>
          <p:nvPr/>
        </p:nvSpPr>
        <p:spPr bwMode="auto">
          <a:xfrm>
            <a:off x="7092950" y="1196975"/>
            <a:ext cx="1295400" cy="288925"/>
          </a:xfrm>
          <a:custGeom>
            <a:avLst/>
            <a:gdLst>
              <a:gd name="T0" fmla="*/ 0 w 1920"/>
              <a:gd name="T1" fmla="*/ 2147483647 h 741"/>
              <a:gd name="T2" fmla="*/ 2147483647 w 1920"/>
              <a:gd name="T3" fmla="*/ 2147483647 h 741"/>
              <a:gd name="T4" fmla="*/ 2147483647 w 1920"/>
              <a:gd name="T5" fmla="*/ 2147483647 h 741"/>
              <a:gd name="T6" fmla="*/ 2147483647 w 1920"/>
              <a:gd name="T7" fmla="*/ 2147483647 h 741"/>
              <a:gd name="T8" fmla="*/ 2147483647 w 1920"/>
              <a:gd name="T9" fmla="*/ 2147483647 h 7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741"/>
              <a:gd name="T17" fmla="*/ 1920 w 1920"/>
              <a:gd name="T18" fmla="*/ 741 h 7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741">
                <a:moveTo>
                  <a:pt x="0" y="295"/>
                </a:moveTo>
                <a:cubicBezTo>
                  <a:pt x="193" y="147"/>
                  <a:pt x="386" y="0"/>
                  <a:pt x="590" y="68"/>
                </a:cubicBezTo>
                <a:cubicBezTo>
                  <a:pt x="794" y="136"/>
                  <a:pt x="1021" y="665"/>
                  <a:pt x="1225" y="703"/>
                </a:cubicBezTo>
                <a:cubicBezTo>
                  <a:pt x="1429" y="741"/>
                  <a:pt x="1708" y="370"/>
                  <a:pt x="1814" y="295"/>
                </a:cubicBezTo>
                <a:cubicBezTo>
                  <a:pt x="1920" y="220"/>
                  <a:pt x="1852" y="257"/>
                  <a:pt x="1860" y="250"/>
                </a:cubicBezTo>
              </a:path>
            </a:pathLst>
          </a:custGeom>
          <a:solidFill>
            <a:srgbClr val="00FF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184" name="AutoShape 104"/>
          <p:cNvSpPr>
            <a:spLocks noChangeArrowheads="1"/>
          </p:cNvSpPr>
          <p:nvPr/>
        </p:nvSpPr>
        <p:spPr bwMode="auto">
          <a:xfrm>
            <a:off x="3059113" y="1412875"/>
            <a:ext cx="576262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87" name="橢圓 42"/>
          <p:cNvSpPr>
            <a:spLocks noChangeArrowheads="1"/>
          </p:cNvSpPr>
          <p:nvPr/>
        </p:nvSpPr>
        <p:spPr bwMode="auto">
          <a:xfrm>
            <a:off x="1357313" y="4500563"/>
            <a:ext cx="6429375" cy="1498600"/>
          </a:xfrm>
          <a:prstGeom prst="ellipse">
            <a:avLst/>
          </a:prstGeom>
          <a:solidFill>
            <a:srgbClr val="DAF4A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en-US" altLang="zh-TW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can we overcome</a:t>
            </a:r>
          </a:p>
          <a:p>
            <a:r>
              <a:rPr lang="en-US" altLang="zh-TW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these drawbacks ? </a:t>
            </a:r>
            <a:endParaRPr lang="zh-TW" alt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85" name="Oval 105"/>
          <p:cNvSpPr>
            <a:spLocks noChangeArrowheads="1"/>
          </p:cNvSpPr>
          <p:nvPr/>
        </p:nvSpPr>
        <p:spPr bwMode="auto">
          <a:xfrm>
            <a:off x="1331913" y="1268413"/>
            <a:ext cx="6840537" cy="15843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6" name="AutoShape 106"/>
          <p:cNvSpPr>
            <a:spLocks noChangeArrowheads="1"/>
          </p:cNvSpPr>
          <p:nvPr/>
        </p:nvSpPr>
        <p:spPr bwMode="auto">
          <a:xfrm>
            <a:off x="5292725" y="1412875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7" name="AutoShape 107"/>
          <p:cNvSpPr>
            <a:spLocks noChangeArrowheads="1"/>
          </p:cNvSpPr>
          <p:nvPr/>
        </p:nvSpPr>
        <p:spPr bwMode="auto">
          <a:xfrm>
            <a:off x="6372225" y="1412875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8" name="Freeform 108"/>
          <p:cNvSpPr>
            <a:spLocks/>
          </p:cNvSpPr>
          <p:nvPr/>
        </p:nvSpPr>
        <p:spPr bwMode="auto">
          <a:xfrm>
            <a:off x="3924300" y="692150"/>
            <a:ext cx="1368425" cy="962025"/>
          </a:xfrm>
          <a:custGeom>
            <a:avLst/>
            <a:gdLst>
              <a:gd name="T0" fmla="*/ 0 w 1920"/>
              <a:gd name="T1" fmla="*/ 2147483647 h 741"/>
              <a:gd name="T2" fmla="*/ 2147483647 w 1920"/>
              <a:gd name="T3" fmla="*/ 2147483647 h 741"/>
              <a:gd name="T4" fmla="*/ 2147483647 w 1920"/>
              <a:gd name="T5" fmla="*/ 2147483647 h 741"/>
              <a:gd name="T6" fmla="*/ 2147483647 w 1920"/>
              <a:gd name="T7" fmla="*/ 2147483647 h 741"/>
              <a:gd name="T8" fmla="*/ 2147483647 w 1920"/>
              <a:gd name="T9" fmla="*/ 2147483647 h 7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741"/>
              <a:gd name="T17" fmla="*/ 1920 w 1920"/>
              <a:gd name="T18" fmla="*/ 741 h 7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741">
                <a:moveTo>
                  <a:pt x="0" y="295"/>
                </a:moveTo>
                <a:cubicBezTo>
                  <a:pt x="193" y="147"/>
                  <a:pt x="386" y="0"/>
                  <a:pt x="590" y="68"/>
                </a:cubicBezTo>
                <a:cubicBezTo>
                  <a:pt x="794" y="136"/>
                  <a:pt x="1021" y="665"/>
                  <a:pt x="1225" y="703"/>
                </a:cubicBezTo>
                <a:cubicBezTo>
                  <a:pt x="1429" y="741"/>
                  <a:pt x="1708" y="370"/>
                  <a:pt x="1814" y="295"/>
                </a:cubicBezTo>
                <a:cubicBezTo>
                  <a:pt x="1920" y="220"/>
                  <a:pt x="1852" y="257"/>
                  <a:pt x="1860" y="250"/>
                </a:cubicBezTo>
              </a:path>
            </a:pathLst>
          </a:custGeom>
          <a:solidFill>
            <a:srgbClr val="00FF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15" name="文字方塊 93"/>
          <p:cNvSpPr txBox="1">
            <a:spLocks noChangeArrowheads="1"/>
          </p:cNvSpPr>
          <p:nvPr/>
        </p:nvSpPr>
        <p:spPr bwMode="auto">
          <a:xfrm>
            <a:off x="0" y="292893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Dummy Load</a:t>
            </a:r>
            <a:endParaRPr lang="zh-TW" altLang="en-US"/>
          </a:p>
        </p:txBody>
      </p:sp>
      <p:sp>
        <p:nvSpPr>
          <p:cNvPr id="16416" name="向上箭號 94"/>
          <p:cNvSpPr>
            <a:spLocks noChangeArrowheads="1"/>
          </p:cNvSpPr>
          <p:nvPr/>
        </p:nvSpPr>
        <p:spPr bwMode="auto">
          <a:xfrm>
            <a:off x="642938" y="2643188"/>
            <a:ext cx="214312" cy="42862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19306 -0.0053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13785 1.48148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13785 1.48148E-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46086" grpId="0"/>
      <p:bldP spid="46152" grpId="0"/>
      <p:bldP spid="46153" grpId="0" animBg="1"/>
      <p:bldP spid="46153" grpId="1" animBg="1"/>
      <p:bldP spid="46154" grpId="0" animBg="1"/>
      <p:bldP spid="46154" grpId="1" animBg="1"/>
      <p:bldP spid="46178" grpId="0" animBg="1"/>
      <p:bldP spid="46178" grpId="1" animBg="1"/>
      <p:bldP spid="46178" grpId="2" animBg="1"/>
      <p:bldP spid="46179" grpId="0" animBg="1"/>
      <p:bldP spid="46179" grpId="1" animBg="1"/>
      <p:bldP spid="46179" grpId="2" animBg="1"/>
      <p:bldP spid="46180" grpId="0" animBg="1"/>
      <p:bldP spid="46180" grpId="1" animBg="1"/>
      <p:bldP spid="46180" grpId="2" animBg="1"/>
      <p:bldP spid="46181" grpId="0"/>
      <p:bldP spid="46182" grpId="0" animBg="1"/>
      <p:bldP spid="46183" grpId="0" animBg="1"/>
      <p:bldP spid="46184" grpId="0" animBg="1"/>
      <p:bldP spid="46087" grpId="0" animBg="1"/>
      <p:bldP spid="46185" grpId="0" animBg="1"/>
      <p:bldP spid="46185" grpId="1" animBg="1"/>
      <p:bldP spid="46186" grpId="0" animBg="1"/>
      <p:bldP spid="46187" grpId="0" animBg="1"/>
      <p:bldP spid="4618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686800" cy="1084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Our Solution: Cascade NBUTC-PD </a:t>
            </a:r>
            <a:endParaRPr lang="en-US" altLang="zh-TW" sz="4000" b="1" baseline="-25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4365625"/>
            <a:ext cx="216058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708275"/>
            <a:ext cx="15811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87"/>
          <p:cNvSpPr txBox="1">
            <a:spLocks noChangeArrowheads="1"/>
          </p:cNvSpPr>
          <p:nvPr/>
        </p:nvSpPr>
        <p:spPr bwMode="auto">
          <a:xfrm>
            <a:off x="323850" y="1125538"/>
            <a:ext cx="8820150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i="1" u="sng" dirty="0">
                <a:latin typeface="+mj-lt"/>
              </a:rPr>
              <a:t>Series of several high-speed PDs </a:t>
            </a:r>
          </a:p>
        </p:txBody>
      </p:sp>
      <p:sp>
        <p:nvSpPr>
          <p:cNvPr id="366597" name="Line 5"/>
          <p:cNvSpPr>
            <a:spLocks noChangeShapeType="1"/>
          </p:cNvSpPr>
          <p:nvPr/>
        </p:nvSpPr>
        <p:spPr bwMode="auto">
          <a:xfrm>
            <a:off x="6227763" y="5445125"/>
            <a:ext cx="720725" cy="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9" name="Text Box 123"/>
          <p:cNvSpPr txBox="1">
            <a:spLocks noChangeArrowheads="1"/>
          </p:cNvSpPr>
          <p:nvPr/>
        </p:nvSpPr>
        <p:spPr bwMode="auto">
          <a:xfrm>
            <a:off x="388938" y="5500688"/>
            <a:ext cx="8755062" cy="7842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800" b="1" u="sng" dirty="0">
                <a:solidFill>
                  <a:srgbClr val="FF0000"/>
                </a:solidFill>
                <a:latin typeface="+mn-lt"/>
              </a:rPr>
              <a:t>A thin depletion layer (Short carrier drift-time) with a released RC-bandwidth !!</a:t>
            </a:r>
          </a:p>
          <a:p>
            <a:pPr>
              <a:defRPr/>
            </a:pPr>
            <a:r>
              <a:rPr lang="en-US" altLang="zh-TW" sz="1800" b="1" u="sng" dirty="0">
                <a:solidFill>
                  <a:srgbClr val="00FF00"/>
                </a:solidFill>
                <a:latin typeface="+mn-lt"/>
              </a:rPr>
              <a:t>Dummy load and complex E-O design are both not necessary !! (50</a:t>
            </a:r>
            <a:r>
              <a:rPr lang="en-US" altLang="zh-TW" sz="1800" b="1" u="sng" dirty="0">
                <a:solidFill>
                  <a:srgbClr val="00FF00"/>
                </a:solidFill>
                <a:latin typeface="Symbol" pitchFamily="18" charset="2"/>
              </a:rPr>
              <a:t>W</a:t>
            </a:r>
            <a:r>
              <a:rPr lang="en-US" altLang="zh-TW" sz="1800" b="1" u="sng" dirty="0">
                <a:solidFill>
                  <a:srgbClr val="00FF00"/>
                </a:solidFill>
                <a:latin typeface="+mn-lt"/>
              </a:rPr>
              <a:t> load) </a:t>
            </a:r>
          </a:p>
        </p:txBody>
      </p:sp>
      <p:sp>
        <p:nvSpPr>
          <p:cNvPr id="17416" name="Line 124"/>
          <p:cNvSpPr>
            <a:spLocks noChangeShapeType="1"/>
          </p:cNvSpPr>
          <p:nvPr/>
        </p:nvSpPr>
        <p:spPr bwMode="auto">
          <a:xfrm>
            <a:off x="6443663" y="3213100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128"/>
          <p:cNvGrpSpPr>
            <a:grpSpLocks/>
          </p:cNvGrpSpPr>
          <p:nvPr/>
        </p:nvGrpSpPr>
        <p:grpSpPr bwMode="auto">
          <a:xfrm>
            <a:off x="6121400" y="1628775"/>
            <a:ext cx="693738" cy="693738"/>
            <a:chOff x="3856" y="1026"/>
            <a:chExt cx="437" cy="437"/>
          </a:xfrm>
        </p:grpSpPr>
        <p:sp>
          <p:nvSpPr>
            <p:cNvPr id="17470" name="Freeform 4"/>
            <p:cNvSpPr>
              <a:spLocks/>
            </p:cNvSpPr>
            <p:nvPr/>
          </p:nvSpPr>
          <p:spPr bwMode="auto">
            <a:xfrm>
              <a:off x="3923" y="1298"/>
              <a:ext cx="264" cy="165"/>
            </a:xfrm>
            <a:custGeom>
              <a:avLst/>
              <a:gdLst>
                <a:gd name="T0" fmla="*/ 77119104 w 434"/>
                <a:gd name="T1" fmla="*/ 71375471 h 198"/>
                <a:gd name="T2" fmla="*/ 70544420 w 434"/>
                <a:gd name="T3" fmla="*/ 0 h 198"/>
                <a:gd name="T4" fmla="*/ 57750570 w 434"/>
                <a:gd name="T5" fmla="*/ 142750516 h 198"/>
                <a:gd name="T6" fmla="*/ 44956525 w 434"/>
                <a:gd name="T7" fmla="*/ 0 h 198"/>
                <a:gd name="T8" fmla="*/ 32162627 w 434"/>
                <a:gd name="T9" fmla="*/ 142750516 h 198"/>
                <a:gd name="T10" fmla="*/ 19368597 w 434"/>
                <a:gd name="T11" fmla="*/ 0 h 198"/>
                <a:gd name="T12" fmla="*/ 6396966 w 434"/>
                <a:gd name="T13" fmla="*/ 142750516 h 198"/>
                <a:gd name="T14" fmla="*/ 0 w 434"/>
                <a:gd name="T15" fmla="*/ 71375471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4"/>
                <a:gd name="T25" fmla="*/ 0 h 198"/>
                <a:gd name="T26" fmla="*/ 434 w 434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4" h="198">
                  <a:moveTo>
                    <a:pt x="434" y="99"/>
                  </a:moveTo>
                  <a:lnTo>
                    <a:pt x="397" y="0"/>
                  </a:lnTo>
                  <a:lnTo>
                    <a:pt x="325" y="198"/>
                  </a:lnTo>
                  <a:lnTo>
                    <a:pt x="253" y="0"/>
                  </a:lnTo>
                  <a:lnTo>
                    <a:pt x="181" y="198"/>
                  </a:lnTo>
                  <a:lnTo>
                    <a:pt x="109" y="0"/>
                  </a:lnTo>
                  <a:lnTo>
                    <a:pt x="36" y="198"/>
                  </a:lnTo>
                  <a:lnTo>
                    <a:pt x="0" y="99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zh-TW" altLang="en-US"/>
            </a:p>
          </p:txBody>
        </p:sp>
        <p:sp>
          <p:nvSpPr>
            <p:cNvPr id="17471" name="Text Box 127"/>
            <p:cNvSpPr txBox="1">
              <a:spLocks noChangeArrowheads="1"/>
            </p:cNvSpPr>
            <p:nvPr/>
          </p:nvSpPr>
          <p:spPr bwMode="auto">
            <a:xfrm>
              <a:off x="3856" y="1026"/>
              <a:ext cx="437" cy="25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Times New Roman" pitchFamily="18" charset="0"/>
                </a:rPr>
                <a:t>R</a:t>
              </a:r>
              <a:r>
                <a:rPr lang="en-US" altLang="zh-TW" sz="2000" baseline="-25000">
                  <a:solidFill>
                    <a:schemeClr val="bg1"/>
                  </a:solidFill>
                  <a:latin typeface="Times New Roman" pitchFamily="18" charset="0"/>
                </a:rPr>
                <a:t>Load</a:t>
              </a:r>
            </a:p>
          </p:txBody>
        </p:sp>
      </p:grpSp>
      <p:pic>
        <p:nvPicPr>
          <p:cNvPr id="174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9563" y="2708275"/>
            <a:ext cx="15811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Line 132"/>
          <p:cNvSpPr>
            <a:spLocks noChangeShapeType="1"/>
          </p:cNvSpPr>
          <p:nvPr/>
        </p:nvSpPr>
        <p:spPr bwMode="auto">
          <a:xfrm flipH="1">
            <a:off x="4572000" y="2205038"/>
            <a:ext cx="16557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0" name="Line 133"/>
          <p:cNvSpPr>
            <a:spLocks noChangeShapeType="1"/>
          </p:cNvSpPr>
          <p:nvPr/>
        </p:nvSpPr>
        <p:spPr bwMode="auto">
          <a:xfrm>
            <a:off x="4572000" y="2205038"/>
            <a:ext cx="0" cy="936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1" name="Line 134"/>
          <p:cNvSpPr>
            <a:spLocks noChangeShapeType="1"/>
          </p:cNvSpPr>
          <p:nvPr/>
        </p:nvSpPr>
        <p:spPr bwMode="auto">
          <a:xfrm>
            <a:off x="4572000" y="3141663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2" name="Line 135"/>
          <p:cNvSpPr>
            <a:spLocks noChangeShapeType="1"/>
          </p:cNvSpPr>
          <p:nvPr/>
        </p:nvSpPr>
        <p:spPr bwMode="auto">
          <a:xfrm>
            <a:off x="6659563" y="2205038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3" name="Line 136"/>
          <p:cNvSpPr>
            <a:spLocks noChangeShapeType="1"/>
          </p:cNvSpPr>
          <p:nvPr/>
        </p:nvSpPr>
        <p:spPr bwMode="auto">
          <a:xfrm>
            <a:off x="8532813" y="2205038"/>
            <a:ext cx="0" cy="10080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37"/>
          <p:cNvSpPr>
            <a:spLocks noChangeShapeType="1"/>
          </p:cNvSpPr>
          <p:nvPr/>
        </p:nvSpPr>
        <p:spPr bwMode="auto">
          <a:xfrm flipH="1">
            <a:off x="8243888" y="3213100"/>
            <a:ext cx="288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282" name="AutoShape 138"/>
          <p:cNvSpPr>
            <a:spLocks noChangeArrowheads="1"/>
          </p:cNvSpPr>
          <p:nvPr/>
        </p:nvSpPr>
        <p:spPr bwMode="auto">
          <a:xfrm>
            <a:off x="6372225" y="4005263"/>
            <a:ext cx="4318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83" name="Text Box 139"/>
          <p:cNvSpPr txBox="1">
            <a:spLocks noChangeArrowheads="1"/>
          </p:cNvSpPr>
          <p:nvPr/>
        </p:nvSpPr>
        <p:spPr bwMode="auto">
          <a:xfrm>
            <a:off x="3643313" y="3929063"/>
            <a:ext cx="2473325" cy="3698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 i="1" u="sng">
                <a:latin typeface="Times New Roman" pitchFamily="18" charset="0"/>
              </a:rPr>
              <a:t>Capacitance equal to….</a:t>
            </a:r>
          </a:p>
        </p:txBody>
      </p:sp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250825" y="2060575"/>
            <a:ext cx="3960813" cy="3024188"/>
            <a:chOff x="158" y="1298"/>
            <a:chExt cx="2495" cy="1905"/>
          </a:xfrm>
        </p:grpSpPr>
        <p:grpSp>
          <p:nvGrpSpPr>
            <p:cNvPr id="4" name="Group 82"/>
            <p:cNvGrpSpPr>
              <a:grpSpLocks/>
            </p:cNvGrpSpPr>
            <p:nvPr/>
          </p:nvGrpSpPr>
          <p:grpSpPr bwMode="auto">
            <a:xfrm>
              <a:off x="158" y="1298"/>
              <a:ext cx="2495" cy="1905"/>
              <a:chOff x="113" y="1026"/>
              <a:chExt cx="2495" cy="1905"/>
            </a:xfrm>
          </p:grpSpPr>
          <p:sp>
            <p:nvSpPr>
              <p:cNvPr id="17468" name="Rectangle 81"/>
              <p:cNvSpPr>
                <a:spLocks noChangeArrowheads="1"/>
              </p:cNvSpPr>
              <p:nvPr/>
            </p:nvSpPr>
            <p:spPr bwMode="auto">
              <a:xfrm>
                <a:off x="113" y="1026"/>
                <a:ext cx="2495" cy="1905"/>
              </a:xfrm>
              <a:prstGeom prst="rect">
                <a:avLst/>
              </a:prstGeom>
              <a:solidFill>
                <a:schemeClr val="accent1"/>
              </a:solidFill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7469" name="圖片 28" descr="cascasdeA1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8" y="1071"/>
                <a:ext cx="2404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58" name="Oval 167"/>
            <p:cNvSpPr>
              <a:spLocks noChangeArrowheads="1"/>
            </p:cNvSpPr>
            <p:nvPr/>
          </p:nvSpPr>
          <p:spPr bwMode="auto">
            <a:xfrm>
              <a:off x="431" y="2115"/>
              <a:ext cx="408" cy="272"/>
            </a:xfrm>
            <a:prstGeom prst="ellipse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459" name="Oval 168"/>
            <p:cNvSpPr>
              <a:spLocks noChangeArrowheads="1"/>
            </p:cNvSpPr>
            <p:nvPr/>
          </p:nvSpPr>
          <p:spPr bwMode="auto">
            <a:xfrm>
              <a:off x="1202" y="2160"/>
              <a:ext cx="317" cy="182"/>
            </a:xfrm>
            <a:prstGeom prst="ellipse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460" name="Line 169"/>
            <p:cNvSpPr>
              <a:spLocks noChangeShapeType="1"/>
            </p:cNvSpPr>
            <p:nvPr/>
          </p:nvSpPr>
          <p:spPr bwMode="auto">
            <a:xfrm>
              <a:off x="657" y="2387"/>
              <a:ext cx="136" cy="31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1" name="Line 170"/>
            <p:cNvSpPr>
              <a:spLocks noChangeShapeType="1"/>
            </p:cNvSpPr>
            <p:nvPr/>
          </p:nvSpPr>
          <p:spPr bwMode="auto">
            <a:xfrm flipH="1">
              <a:off x="1202" y="2341"/>
              <a:ext cx="181" cy="3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2" name="Text Box 171"/>
            <p:cNvSpPr txBox="1">
              <a:spLocks noChangeArrowheads="1"/>
            </p:cNvSpPr>
            <p:nvPr/>
          </p:nvSpPr>
          <p:spPr bwMode="auto">
            <a:xfrm>
              <a:off x="555" y="2718"/>
              <a:ext cx="840" cy="255"/>
            </a:xfrm>
            <a:prstGeom prst="rect">
              <a:avLst/>
            </a:prstGeom>
            <a:noFill/>
            <a:ln w="38100" algn="ctr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800" b="1" u="sng">
                  <a:solidFill>
                    <a:srgbClr val="FFFF00"/>
                  </a:solidFill>
                  <a:latin typeface="Times New Roman" pitchFamily="18" charset="0"/>
                </a:rPr>
                <a:t>Active area</a:t>
              </a:r>
            </a:p>
          </p:txBody>
        </p:sp>
        <p:sp>
          <p:nvSpPr>
            <p:cNvPr id="17463" name="Line 172"/>
            <p:cNvSpPr>
              <a:spLocks noChangeShapeType="1"/>
            </p:cNvSpPr>
            <p:nvPr/>
          </p:nvSpPr>
          <p:spPr bwMode="auto">
            <a:xfrm>
              <a:off x="476" y="1661"/>
              <a:ext cx="0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4" name="Line 173"/>
            <p:cNvSpPr>
              <a:spLocks noChangeShapeType="1"/>
            </p:cNvSpPr>
            <p:nvPr/>
          </p:nvSpPr>
          <p:spPr bwMode="auto">
            <a:xfrm>
              <a:off x="1429" y="1661"/>
              <a:ext cx="0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5" name="Line 174"/>
            <p:cNvSpPr>
              <a:spLocks noChangeShapeType="1"/>
            </p:cNvSpPr>
            <p:nvPr/>
          </p:nvSpPr>
          <p:spPr bwMode="auto">
            <a:xfrm flipH="1">
              <a:off x="476" y="1616"/>
              <a:ext cx="1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6" name="Line 175"/>
            <p:cNvSpPr>
              <a:spLocks noChangeShapeType="1"/>
            </p:cNvSpPr>
            <p:nvPr/>
          </p:nvSpPr>
          <p:spPr bwMode="auto">
            <a:xfrm>
              <a:off x="1247" y="1616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7" name="Text Box 176"/>
            <p:cNvSpPr txBox="1">
              <a:spLocks noChangeArrowheads="1"/>
            </p:cNvSpPr>
            <p:nvPr/>
          </p:nvSpPr>
          <p:spPr bwMode="auto">
            <a:xfrm>
              <a:off x="662" y="1463"/>
              <a:ext cx="536" cy="21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600">
                  <a:latin typeface="Times New Roman" pitchFamily="18" charset="0"/>
                </a:rPr>
                <a:t>125</a:t>
              </a:r>
              <a:r>
                <a:rPr lang="el-GR" altLang="zh-TW" sz="160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zh-TW" sz="160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l-GR" altLang="zh-TW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40"/>
          <p:cNvGrpSpPr>
            <a:grpSpLocks/>
          </p:cNvGrpSpPr>
          <p:nvPr/>
        </p:nvGrpSpPr>
        <p:grpSpPr bwMode="auto">
          <a:xfrm>
            <a:off x="468313" y="2060575"/>
            <a:ext cx="3036887" cy="2952750"/>
            <a:chOff x="3326" y="2114"/>
            <a:chExt cx="1913" cy="1860"/>
          </a:xfrm>
        </p:grpSpPr>
        <p:sp>
          <p:nvSpPr>
            <p:cNvPr id="17431" name="Line 141"/>
            <p:cNvSpPr>
              <a:spLocks noChangeShapeType="1"/>
            </p:cNvSpPr>
            <p:nvPr/>
          </p:nvSpPr>
          <p:spPr bwMode="auto">
            <a:xfrm flipV="1">
              <a:off x="3696" y="3113"/>
              <a:ext cx="0" cy="3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32" name="Text Box 142"/>
            <p:cNvSpPr txBox="1">
              <a:spLocks noChangeArrowheads="1"/>
            </p:cNvSpPr>
            <p:nvPr/>
          </p:nvSpPr>
          <p:spPr bwMode="auto">
            <a:xfrm>
              <a:off x="3326" y="3234"/>
              <a:ext cx="40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I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toatal</a:t>
              </a:r>
            </a:p>
          </p:txBody>
        </p:sp>
        <p:grpSp>
          <p:nvGrpSpPr>
            <p:cNvPr id="6" name="Group 143"/>
            <p:cNvGrpSpPr>
              <a:grpSpLocks/>
            </p:cNvGrpSpPr>
            <p:nvPr/>
          </p:nvGrpSpPr>
          <p:grpSpPr bwMode="auto">
            <a:xfrm>
              <a:off x="3787" y="2114"/>
              <a:ext cx="1452" cy="1860"/>
              <a:chOff x="3787" y="2114"/>
              <a:chExt cx="1452" cy="1860"/>
            </a:xfrm>
          </p:grpSpPr>
          <p:sp>
            <p:nvSpPr>
              <p:cNvPr id="17434" name="Line 144"/>
              <p:cNvSpPr>
                <a:spLocks noChangeShapeType="1"/>
              </p:cNvSpPr>
              <p:nvPr/>
            </p:nvSpPr>
            <p:spPr bwMode="auto">
              <a:xfrm flipH="1" flipV="1">
                <a:off x="3923" y="3748"/>
                <a:ext cx="0" cy="22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5" name="Line 145"/>
              <p:cNvSpPr>
                <a:spLocks noChangeShapeType="1"/>
              </p:cNvSpPr>
              <p:nvPr/>
            </p:nvSpPr>
            <p:spPr bwMode="auto">
              <a:xfrm flipH="1" flipV="1">
                <a:off x="3923" y="211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6" name="Line 146"/>
              <p:cNvSpPr>
                <a:spLocks noChangeShapeType="1"/>
              </p:cNvSpPr>
              <p:nvPr/>
            </p:nvSpPr>
            <p:spPr bwMode="auto">
              <a:xfrm>
                <a:off x="3923" y="2114"/>
                <a:ext cx="817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7" name="Line 147"/>
              <p:cNvSpPr>
                <a:spLocks noChangeShapeType="1"/>
              </p:cNvSpPr>
              <p:nvPr/>
            </p:nvSpPr>
            <p:spPr bwMode="auto">
              <a:xfrm>
                <a:off x="3923" y="3974"/>
                <a:ext cx="817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8" name="Freeform 4"/>
              <p:cNvSpPr>
                <a:spLocks/>
              </p:cNvSpPr>
              <p:nvPr/>
            </p:nvSpPr>
            <p:spPr bwMode="auto">
              <a:xfrm rot="5400000">
                <a:off x="4616" y="2934"/>
                <a:ext cx="264" cy="165"/>
              </a:xfrm>
              <a:custGeom>
                <a:avLst/>
                <a:gdLst>
                  <a:gd name="T0" fmla="*/ 77119104 w 434"/>
                  <a:gd name="T1" fmla="*/ 71375471 h 198"/>
                  <a:gd name="T2" fmla="*/ 70544420 w 434"/>
                  <a:gd name="T3" fmla="*/ 0 h 198"/>
                  <a:gd name="T4" fmla="*/ 57750570 w 434"/>
                  <a:gd name="T5" fmla="*/ 142750516 h 198"/>
                  <a:gd name="T6" fmla="*/ 44956525 w 434"/>
                  <a:gd name="T7" fmla="*/ 0 h 198"/>
                  <a:gd name="T8" fmla="*/ 32162627 w 434"/>
                  <a:gd name="T9" fmla="*/ 142750516 h 198"/>
                  <a:gd name="T10" fmla="*/ 19368597 w 434"/>
                  <a:gd name="T11" fmla="*/ 0 h 198"/>
                  <a:gd name="T12" fmla="*/ 6396966 w 434"/>
                  <a:gd name="T13" fmla="*/ 142750516 h 198"/>
                  <a:gd name="T14" fmla="*/ 0 w 434"/>
                  <a:gd name="T15" fmla="*/ 71375471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4"/>
                  <a:gd name="T25" fmla="*/ 0 h 198"/>
                  <a:gd name="T26" fmla="*/ 434 w 434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4" h="198">
                    <a:moveTo>
                      <a:pt x="434" y="99"/>
                    </a:moveTo>
                    <a:lnTo>
                      <a:pt x="397" y="0"/>
                    </a:lnTo>
                    <a:lnTo>
                      <a:pt x="325" y="198"/>
                    </a:lnTo>
                    <a:lnTo>
                      <a:pt x="253" y="0"/>
                    </a:lnTo>
                    <a:lnTo>
                      <a:pt x="181" y="198"/>
                    </a:lnTo>
                    <a:lnTo>
                      <a:pt x="109" y="0"/>
                    </a:lnTo>
                    <a:lnTo>
                      <a:pt x="36" y="198"/>
                    </a:lnTo>
                    <a:lnTo>
                      <a:pt x="0" y="99"/>
                    </a:lnTo>
                  </a:path>
                </a:pathLst>
              </a:custGeom>
              <a:noFill/>
              <a:ln w="381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9" name="Line 149"/>
              <p:cNvSpPr>
                <a:spLocks noChangeShapeType="1"/>
              </p:cNvSpPr>
              <p:nvPr/>
            </p:nvSpPr>
            <p:spPr bwMode="auto">
              <a:xfrm>
                <a:off x="4740" y="3157"/>
                <a:ext cx="0" cy="81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0" name="Line 150"/>
              <p:cNvSpPr>
                <a:spLocks noChangeShapeType="1"/>
              </p:cNvSpPr>
              <p:nvPr/>
            </p:nvSpPr>
            <p:spPr bwMode="auto">
              <a:xfrm flipV="1">
                <a:off x="4740" y="2114"/>
                <a:ext cx="0" cy="7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1" name="Text Box 151"/>
              <p:cNvSpPr txBox="1">
                <a:spLocks noChangeArrowheads="1"/>
              </p:cNvSpPr>
              <p:nvPr/>
            </p:nvSpPr>
            <p:spPr bwMode="auto">
              <a:xfrm>
                <a:off x="4802" y="2886"/>
                <a:ext cx="437" cy="250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Times New Roman" pitchFamily="18" charset="0"/>
                  </a:rPr>
                  <a:t>R</a:t>
                </a:r>
                <a:r>
                  <a:rPr lang="en-US" altLang="zh-TW" sz="2000" baseline="-25000">
                    <a:solidFill>
                      <a:schemeClr val="bg1"/>
                    </a:solidFill>
                    <a:latin typeface="Times New Roman" pitchFamily="18" charset="0"/>
                  </a:rPr>
                  <a:t>Load</a:t>
                </a:r>
              </a:p>
            </p:txBody>
          </p:sp>
          <p:grpSp>
            <p:nvGrpSpPr>
              <p:cNvPr id="7" name="Group 152"/>
              <p:cNvGrpSpPr>
                <a:grpSpLocks/>
              </p:cNvGrpSpPr>
              <p:nvPr/>
            </p:nvGrpSpPr>
            <p:grpSpPr bwMode="auto">
              <a:xfrm>
                <a:off x="3787" y="2978"/>
                <a:ext cx="289" cy="407"/>
                <a:chOff x="1791" y="1752"/>
                <a:chExt cx="363" cy="635"/>
              </a:xfrm>
            </p:grpSpPr>
            <p:sp>
              <p:nvSpPr>
                <p:cNvPr id="17454" name="AutoShape 153"/>
                <p:cNvSpPr>
                  <a:spLocks noChangeArrowheads="1"/>
                </p:cNvSpPr>
                <p:nvPr/>
              </p:nvSpPr>
              <p:spPr bwMode="auto">
                <a:xfrm rot="10800000">
                  <a:off x="1791" y="1888"/>
                  <a:ext cx="36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5" name="Rectangle 154"/>
                <p:cNvSpPr>
                  <a:spLocks noChangeArrowheads="1"/>
                </p:cNvSpPr>
                <p:nvPr/>
              </p:nvSpPr>
              <p:spPr bwMode="auto">
                <a:xfrm>
                  <a:off x="1791" y="2160"/>
                  <a:ext cx="363" cy="4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6" name="Rectangle 155"/>
                <p:cNvSpPr>
                  <a:spLocks noChangeArrowheads="1"/>
                </p:cNvSpPr>
                <p:nvPr/>
              </p:nvSpPr>
              <p:spPr bwMode="auto">
                <a:xfrm>
                  <a:off x="1956" y="1752"/>
                  <a:ext cx="33" cy="63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" name="Group 156"/>
              <p:cNvGrpSpPr>
                <a:grpSpLocks/>
              </p:cNvGrpSpPr>
              <p:nvPr/>
            </p:nvGrpSpPr>
            <p:grpSpPr bwMode="auto">
              <a:xfrm>
                <a:off x="3787" y="3385"/>
                <a:ext cx="289" cy="363"/>
                <a:chOff x="1791" y="1752"/>
                <a:chExt cx="363" cy="635"/>
              </a:xfrm>
            </p:grpSpPr>
            <p:sp>
              <p:nvSpPr>
                <p:cNvPr id="17451" name="AutoShape 157"/>
                <p:cNvSpPr>
                  <a:spLocks noChangeArrowheads="1"/>
                </p:cNvSpPr>
                <p:nvPr/>
              </p:nvSpPr>
              <p:spPr bwMode="auto">
                <a:xfrm rot="10800000">
                  <a:off x="1791" y="1888"/>
                  <a:ext cx="36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2" name="Rectangle 158"/>
                <p:cNvSpPr>
                  <a:spLocks noChangeArrowheads="1"/>
                </p:cNvSpPr>
                <p:nvPr/>
              </p:nvSpPr>
              <p:spPr bwMode="auto">
                <a:xfrm>
                  <a:off x="1791" y="2160"/>
                  <a:ext cx="363" cy="4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3" name="Rectangle 159"/>
                <p:cNvSpPr>
                  <a:spLocks noChangeArrowheads="1"/>
                </p:cNvSpPr>
                <p:nvPr/>
              </p:nvSpPr>
              <p:spPr bwMode="auto">
                <a:xfrm>
                  <a:off x="1956" y="1752"/>
                  <a:ext cx="33" cy="63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7444" name="Oval 160"/>
              <p:cNvSpPr>
                <a:spLocks noChangeArrowheads="1"/>
              </p:cNvSpPr>
              <p:nvPr/>
            </p:nvSpPr>
            <p:spPr bwMode="auto">
              <a:xfrm>
                <a:off x="3923" y="2868"/>
                <a:ext cx="20" cy="1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445" name="Oval 161"/>
              <p:cNvSpPr>
                <a:spLocks noChangeArrowheads="1"/>
              </p:cNvSpPr>
              <p:nvPr/>
            </p:nvSpPr>
            <p:spPr bwMode="auto">
              <a:xfrm>
                <a:off x="3923" y="2795"/>
                <a:ext cx="20" cy="1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446" name="Oval 162"/>
              <p:cNvSpPr>
                <a:spLocks noChangeArrowheads="1"/>
              </p:cNvSpPr>
              <p:nvPr/>
            </p:nvSpPr>
            <p:spPr bwMode="auto">
              <a:xfrm>
                <a:off x="3923" y="2731"/>
                <a:ext cx="20" cy="1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9" name="Group 163"/>
              <p:cNvGrpSpPr>
                <a:grpSpLocks/>
              </p:cNvGrpSpPr>
              <p:nvPr/>
            </p:nvGrpSpPr>
            <p:grpSpPr bwMode="auto">
              <a:xfrm>
                <a:off x="3787" y="2251"/>
                <a:ext cx="289" cy="407"/>
                <a:chOff x="1791" y="1752"/>
                <a:chExt cx="363" cy="635"/>
              </a:xfrm>
            </p:grpSpPr>
            <p:sp>
              <p:nvSpPr>
                <p:cNvPr id="17448" name="AutoShape 164"/>
                <p:cNvSpPr>
                  <a:spLocks noChangeArrowheads="1"/>
                </p:cNvSpPr>
                <p:nvPr/>
              </p:nvSpPr>
              <p:spPr bwMode="auto">
                <a:xfrm rot="10800000">
                  <a:off x="1791" y="1888"/>
                  <a:ext cx="36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49" name="Rectangle 165"/>
                <p:cNvSpPr>
                  <a:spLocks noChangeArrowheads="1"/>
                </p:cNvSpPr>
                <p:nvPr/>
              </p:nvSpPr>
              <p:spPr bwMode="auto">
                <a:xfrm>
                  <a:off x="1791" y="2160"/>
                  <a:ext cx="363" cy="4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0" name="Rectangle 166"/>
                <p:cNvSpPr>
                  <a:spLocks noChangeArrowheads="1"/>
                </p:cNvSpPr>
                <p:nvPr/>
              </p:nvSpPr>
              <p:spPr bwMode="auto">
                <a:xfrm>
                  <a:off x="1956" y="1752"/>
                  <a:ext cx="33" cy="63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</p:grpSp>
      <p:sp>
        <p:nvSpPr>
          <p:cNvPr id="17429" name="文字方塊 61"/>
          <p:cNvSpPr txBox="1">
            <a:spLocks noChangeArrowheads="1"/>
          </p:cNvSpPr>
          <p:nvPr/>
        </p:nvSpPr>
        <p:spPr bwMode="auto">
          <a:xfrm>
            <a:off x="4857750" y="2286000"/>
            <a:ext cx="300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 i="1" u="sng">
                <a:solidFill>
                  <a:srgbClr val="FF0000"/>
                </a:solidFill>
              </a:rPr>
              <a:t>Short carrier drift time !!</a:t>
            </a:r>
            <a:endParaRPr lang="zh-TW" altLang="en-US" sz="1600" b="1" i="1" u="sng">
              <a:solidFill>
                <a:srgbClr val="FF0000"/>
              </a:solidFill>
            </a:endParaRPr>
          </a:p>
        </p:txBody>
      </p:sp>
      <p:cxnSp>
        <p:nvCxnSpPr>
          <p:cNvPr id="17430" name="直線單箭頭接點 63"/>
          <p:cNvCxnSpPr>
            <a:cxnSpLocks noChangeShapeType="1"/>
          </p:cNvCxnSpPr>
          <p:nvPr/>
        </p:nvCxnSpPr>
        <p:spPr bwMode="auto">
          <a:xfrm>
            <a:off x="5572125" y="3000375"/>
            <a:ext cx="428625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7" grpId="0" animBg="1"/>
      <p:bldP spid="18439" grpId="0"/>
      <p:bldP spid="6282" grpId="0" animBg="1"/>
      <p:bldP spid="62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28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200" smtClean="0">
                <a:solidFill>
                  <a:srgbClr val="FFFF00"/>
                </a:solidFill>
              </a:rPr>
              <a:t>How about high-power performance of cascade PD? </a:t>
            </a:r>
            <a:endParaRPr lang="zh-TW" altLang="en-US" sz="3200" smtClean="0">
              <a:solidFill>
                <a:srgbClr val="FFFF00"/>
              </a:solidFill>
            </a:endParaRPr>
          </a:p>
        </p:txBody>
      </p:sp>
      <p:grpSp>
        <p:nvGrpSpPr>
          <p:cNvPr id="2" name="群組 56"/>
          <p:cNvGrpSpPr>
            <a:grpSpLocks/>
          </p:cNvGrpSpPr>
          <p:nvPr/>
        </p:nvGrpSpPr>
        <p:grpSpPr bwMode="auto">
          <a:xfrm>
            <a:off x="2698750" y="2849563"/>
            <a:ext cx="6013450" cy="2005012"/>
            <a:chOff x="2698154" y="2849563"/>
            <a:chExt cx="6014047" cy="2005564"/>
          </a:xfrm>
        </p:grpSpPr>
        <p:sp>
          <p:nvSpPr>
            <p:cNvPr id="18486" name="Text Box 48"/>
            <p:cNvSpPr txBox="1">
              <a:spLocks noChangeArrowheads="1"/>
            </p:cNvSpPr>
            <p:nvPr/>
          </p:nvSpPr>
          <p:spPr bwMode="auto">
            <a:xfrm>
              <a:off x="2714613" y="3470274"/>
              <a:ext cx="5997588" cy="13848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  <a:sym typeface="Wingdings" pitchFamily="2" charset="2"/>
                </a:rPr>
                <a:t> </a:t>
              </a:r>
              <a:r>
                <a:rPr lang="en-US" altLang="zh-TW" sz="2000" b="1" i="1">
                  <a:solidFill>
                    <a:srgbClr val="FF0000"/>
                  </a:solidFill>
                  <a:latin typeface="Times New Roman" pitchFamily="18" charset="0"/>
                  <a:sym typeface="Wingdings" pitchFamily="2" charset="2"/>
                </a:rPr>
                <a:t>Although current can’t increase as parallel (TWPD)</a:t>
              </a:r>
              <a:r>
                <a:rPr lang="en-US" altLang="zh-TW" sz="2000" b="1" i="1">
                  <a:solidFill>
                    <a:srgbClr val="00FF00"/>
                  </a:solidFill>
                  <a:latin typeface="Times New Roman" pitchFamily="18" charset="0"/>
                  <a:sym typeface="Wingdings" pitchFamily="2" charset="2"/>
                </a:rPr>
                <a:t>, we can increase size of single-PD for the desired bandwidth  to enhance saturation current due to reduction of capacitance.</a:t>
              </a:r>
              <a:endParaRPr lang="zh-TW" altLang="en-US" sz="2000" b="1" i="1">
                <a:solidFill>
                  <a:srgbClr val="00FF00"/>
                </a:solidFill>
                <a:latin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8487" name="Text Box 53"/>
            <p:cNvSpPr txBox="1">
              <a:spLocks noChangeArrowheads="1"/>
            </p:cNvSpPr>
            <p:nvPr/>
          </p:nvSpPr>
          <p:spPr bwMode="auto">
            <a:xfrm>
              <a:off x="2698154" y="2849563"/>
              <a:ext cx="3538148" cy="58477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i="1">
                  <a:solidFill>
                    <a:schemeClr val="bg1"/>
                  </a:solidFill>
                  <a:latin typeface="Times New Roman" pitchFamily="18" charset="0"/>
                </a:rPr>
                <a:t>Cascade Structure: </a:t>
              </a:r>
              <a:endParaRPr lang="zh-TW" altLang="en-US" b="1" i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457200" y="188913"/>
            <a:ext cx="86868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endParaRPr lang="en-US" altLang="zh-TW" sz="4000" b="1" i="1" baseline="-25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Line 57"/>
          <p:cNvSpPr>
            <a:spLocks noChangeShapeType="1"/>
          </p:cNvSpPr>
          <p:nvPr/>
        </p:nvSpPr>
        <p:spPr bwMode="auto">
          <a:xfrm flipV="1">
            <a:off x="827088" y="3573463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8" name="Text Box 58"/>
          <p:cNvSpPr txBox="1">
            <a:spLocks noChangeArrowheads="1"/>
          </p:cNvSpPr>
          <p:nvPr/>
        </p:nvSpPr>
        <p:spPr bwMode="auto">
          <a:xfrm>
            <a:off x="179388" y="3767138"/>
            <a:ext cx="6461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altLang="zh-TW" sz="1800" b="1" baseline="-25000">
                <a:solidFill>
                  <a:schemeClr val="bg1"/>
                </a:solidFill>
                <a:latin typeface="Times New Roman" pitchFamily="18" charset="0"/>
              </a:rPr>
              <a:t>toatal</a:t>
            </a:r>
          </a:p>
        </p:txBody>
      </p:sp>
      <p:sp>
        <p:nvSpPr>
          <p:cNvPr id="18439" name="Line 60"/>
          <p:cNvSpPr>
            <a:spLocks noChangeShapeType="1"/>
          </p:cNvSpPr>
          <p:nvPr/>
        </p:nvSpPr>
        <p:spPr bwMode="auto">
          <a:xfrm flipH="1" flipV="1">
            <a:off x="1127125" y="4583113"/>
            <a:ext cx="0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0" name="Line 61"/>
          <p:cNvSpPr>
            <a:spLocks noChangeShapeType="1"/>
          </p:cNvSpPr>
          <p:nvPr/>
        </p:nvSpPr>
        <p:spPr bwMode="auto">
          <a:xfrm flipH="1" flipV="1">
            <a:off x="1127125" y="1990725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1" name="Line 63"/>
          <p:cNvSpPr>
            <a:spLocks noChangeShapeType="1"/>
          </p:cNvSpPr>
          <p:nvPr/>
        </p:nvSpPr>
        <p:spPr bwMode="auto">
          <a:xfrm>
            <a:off x="1127125" y="4941888"/>
            <a:ext cx="7810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2" name="Freeform 4"/>
          <p:cNvSpPr>
            <a:spLocks/>
          </p:cNvSpPr>
          <p:nvPr/>
        </p:nvSpPr>
        <p:spPr bwMode="auto">
          <a:xfrm rot="5400000">
            <a:off x="2226469" y="3291681"/>
            <a:ext cx="419100" cy="261938"/>
          </a:xfrm>
          <a:custGeom>
            <a:avLst/>
            <a:gdLst>
              <a:gd name="T0" fmla="*/ 2147483647 w 434"/>
              <a:gd name="T1" fmla="*/ 2147483647 h 198"/>
              <a:gd name="T2" fmla="*/ 2147483647 w 434"/>
              <a:gd name="T3" fmla="*/ 0 h 198"/>
              <a:gd name="T4" fmla="*/ 2147483647 w 434"/>
              <a:gd name="T5" fmla="*/ 2147483647 h 198"/>
              <a:gd name="T6" fmla="*/ 2147483647 w 434"/>
              <a:gd name="T7" fmla="*/ 0 h 198"/>
              <a:gd name="T8" fmla="*/ 2147483647 w 434"/>
              <a:gd name="T9" fmla="*/ 2147483647 h 198"/>
              <a:gd name="T10" fmla="*/ 2147483647 w 434"/>
              <a:gd name="T11" fmla="*/ 0 h 198"/>
              <a:gd name="T12" fmla="*/ 2147483647 w 434"/>
              <a:gd name="T13" fmla="*/ 2147483647 h 198"/>
              <a:gd name="T14" fmla="*/ 0 w 434"/>
              <a:gd name="T15" fmla="*/ 2147483647 h 1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4"/>
              <a:gd name="T25" fmla="*/ 0 h 198"/>
              <a:gd name="T26" fmla="*/ 434 w 434"/>
              <a:gd name="T27" fmla="*/ 198 h 1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4" h="198">
                <a:moveTo>
                  <a:pt x="434" y="99"/>
                </a:moveTo>
                <a:lnTo>
                  <a:pt x="397" y="0"/>
                </a:lnTo>
                <a:lnTo>
                  <a:pt x="325" y="198"/>
                </a:lnTo>
                <a:lnTo>
                  <a:pt x="253" y="0"/>
                </a:lnTo>
                <a:lnTo>
                  <a:pt x="181" y="198"/>
                </a:lnTo>
                <a:lnTo>
                  <a:pt x="109" y="0"/>
                </a:lnTo>
                <a:lnTo>
                  <a:pt x="36" y="198"/>
                </a:lnTo>
                <a:lnTo>
                  <a:pt x="0" y="99"/>
                </a:lnTo>
              </a:path>
            </a:pathLst>
          </a:custGeom>
          <a:noFill/>
          <a:ln w="381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65"/>
          <p:cNvSpPr>
            <a:spLocks noChangeShapeType="1"/>
          </p:cNvSpPr>
          <p:nvPr/>
        </p:nvSpPr>
        <p:spPr bwMode="auto">
          <a:xfrm flipH="1">
            <a:off x="2411413" y="3644900"/>
            <a:ext cx="12700" cy="1296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4" name="Line 66"/>
          <p:cNvSpPr>
            <a:spLocks noChangeShapeType="1"/>
          </p:cNvSpPr>
          <p:nvPr/>
        </p:nvSpPr>
        <p:spPr bwMode="auto">
          <a:xfrm flipV="1">
            <a:off x="2424113" y="1989138"/>
            <a:ext cx="0" cy="12239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5" name="Text Box 67"/>
          <p:cNvSpPr txBox="1">
            <a:spLocks noChangeArrowheads="1"/>
          </p:cNvSpPr>
          <p:nvPr/>
        </p:nvSpPr>
        <p:spPr bwMode="auto">
          <a:xfrm>
            <a:off x="2522538" y="3214688"/>
            <a:ext cx="693737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Times New Roman" pitchFamily="18" charset="0"/>
              </a:rPr>
              <a:t>R</a:t>
            </a:r>
            <a:r>
              <a:rPr lang="en-US" altLang="zh-TW" sz="2000" baseline="-25000">
                <a:solidFill>
                  <a:schemeClr val="bg1"/>
                </a:solidFill>
                <a:latin typeface="Times New Roman" pitchFamily="18" charset="0"/>
              </a:rPr>
              <a:t>Load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911225" y="3360738"/>
            <a:ext cx="458788" cy="646112"/>
            <a:chOff x="1791" y="1752"/>
            <a:chExt cx="363" cy="635"/>
          </a:xfrm>
        </p:grpSpPr>
        <p:sp>
          <p:nvSpPr>
            <p:cNvPr id="18483" name="AutoShape 69"/>
            <p:cNvSpPr>
              <a:spLocks noChangeArrowheads="1"/>
            </p:cNvSpPr>
            <p:nvPr/>
          </p:nvSpPr>
          <p:spPr bwMode="auto">
            <a:xfrm rot="10800000">
              <a:off x="1791" y="1888"/>
              <a:ext cx="362" cy="31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4" name="Rectangle 70"/>
            <p:cNvSpPr>
              <a:spLocks noChangeArrowheads="1"/>
            </p:cNvSpPr>
            <p:nvPr/>
          </p:nvSpPr>
          <p:spPr bwMode="auto">
            <a:xfrm>
              <a:off x="1791" y="2160"/>
              <a:ext cx="363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5" name="Rectangle 71"/>
            <p:cNvSpPr>
              <a:spLocks noChangeArrowheads="1"/>
            </p:cNvSpPr>
            <p:nvPr/>
          </p:nvSpPr>
          <p:spPr bwMode="auto">
            <a:xfrm>
              <a:off x="1956" y="1752"/>
              <a:ext cx="33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911225" y="4006850"/>
            <a:ext cx="458788" cy="576263"/>
            <a:chOff x="1791" y="1752"/>
            <a:chExt cx="363" cy="635"/>
          </a:xfrm>
        </p:grpSpPr>
        <p:sp>
          <p:nvSpPr>
            <p:cNvPr id="18480" name="AutoShape 73"/>
            <p:cNvSpPr>
              <a:spLocks noChangeArrowheads="1"/>
            </p:cNvSpPr>
            <p:nvPr/>
          </p:nvSpPr>
          <p:spPr bwMode="auto">
            <a:xfrm rot="10800000">
              <a:off x="1791" y="1888"/>
              <a:ext cx="362" cy="31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1" name="Rectangle 74"/>
            <p:cNvSpPr>
              <a:spLocks noChangeArrowheads="1"/>
            </p:cNvSpPr>
            <p:nvPr/>
          </p:nvSpPr>
          <p:spPr bwMode="auto">
            <a:xfrm>
              <a:off x="1791" y="2160"/>
              <a:ext cx="363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2" name="Rectangle 75"/>
            <p:cNvSpPr>
              <a:spLocks noChangeArrowheads="1"/>
            </p:cNvSpPr>
            <p:nvPr/>
          </p:nvSpPr>
          <p:spPr bwMode="auto">
            <a:xfrm>
              <a:off x="1956" y="1752"/>
              <a:ext cx="33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448" name="Oval 76"/>
          <p:cNvSpPr>
            <a:spLocks noChangeArrowheads="1"/>
          </p:cNvSpPr>
          <p:nvPr/>
        </p:nvSpPr>
        <p:spPr bwMode="auto">
          <a:xfrm>
            <a:off x="1127125" y="3186113"/>
            <a:ext cx="31750" cy="28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9" name="Oval 77"/>
          <p:cNvSpPr>
            <a:spLocks noChangeArrowheads="1"/>
          </p:cNvSpPr>
          <p:nvPr/>
        </p:nvSpPr>
        <p:spPr bwMode="auto">
          <a:xfrm>
            <a:off x="1127125" y="3070225"/>
            <a:ext cx="31750" cy="28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50" name="Oval 78"/>
          <p:cNvSpPr>
            <a:spLocks noChangeArrowheads="1"/>
          </p:cNvSpPr>
          <p:nvPr/>
        </p:nvSpPr>
        <p:spPr bwMode="auto">
          <a:xfrm>
            <a:off x="1127125" y="2968625"/>
            <a:ext cx="31750" cy="28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911225" y="2206625"/>
            <a:ext cx="458788" cy="646113"/>
            <a:chOff x="1791" y="1752"/>
            <a:chExt cx="363" cy="635"/>
          </a:xfrm>
        </p:grpSpPr>
        <p:sp>
          <p:nvSpPr>
            <p:cNvPr id="18477" name="AutoShape 80"/>
            <p:cNvSpPr>
              <a:spLocks noChangeArrowheads="1"/>
            </p:cNvSpPr>
            <p:nvPr/>
          </p:nvSpPr>
          <p:spPr bwMode="auto">
            <a:xfrm rot="10800000">
              <a:off x="1791" y="1888"/>
              <a:ext cx="362" cy="31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78" name="Rectangle 81"/>
            <p:cNvSpPr>
              <a:spLocks noChangeArrowheads="1"/>
            </p:cNvSpPr>
            <p:nvPr/>
          </p:nvSpPr>
          <p:spPr bwMode="auto">
            <a:xfrm>
              <a:off x="1791" y="2160"/>
              <a:ext cx="363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79" name="Rectangle 82"/>
            <p:cNvSpPr>
              <a:spLocks noChangeArrowheads="1"/>
            </p:cNvSpPr>
            <p:nvPr/>
          </p:nvSpPr>
          <p:spPr bwMode="auto">
            <a:xfrm>
              <a:off x="1956" y="1752"/>
              <a:ext cx="33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452" name="Text Box 83"/>
          <p:cNvSpPr txBox="1">
            <a:spLocks noChangeArrowheads="1"/>
          </p:cNvSpPr>
          <p:nvPr/>
        </p:nvSpPr>
        <p:spPr bwMode="auto">
          <a:xfrm>
            <a:off x="1347788" y="4076700"/>
            <a:ext cx="400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altLang="zh-TW" sz="1600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8453" name="Text Box 84"/>
          <p:cNvSpPr txBox="1">
            <a:spLocks noChangeArrowheads="1"/>
          </p:cNvSpPr>
          <p:nvPr/>
        </p:nvSpPr>
        <p:spPr bwMode="auto">
          <a:xfrm>
            <a:off x="1347788" y="3429000"/>
            <a:ext cx="400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altLang="zh-TW" sz="1600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8454" name="Text Box 85"/>
          <p:cNvSpPr txBox="1">
            <a:spLocks noChangeArrowheads="1"/>
          </p:cNvSpPr>
          <p:nvPr/>
        </p:nvSpPr>
        <p:spPr bwMode="auto">
          <a:xfrm>
            <a:off x="1331913" y="2276475"/>
            <a:ext cx="43180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altLang="zh-TW" sz="1600" baseline="-25000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8455" name="Line 124"/>
          <p:cNvSpPr>
            <a:spLocks noChangeShapeType="1"/>
          </p:cNvSpPr>
          <p:nvPr/>
        </p:nvSpPr>
        <p:spPr bwMode="auto">
          <a:xfrm>
            <a:off x="2051050" y="4941888"/>
            <a:ext cx="3603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56" name="Oval 125"/>
          <p:cNvSpPr>
            <a:spLocks noChangeArrowheads="1"/>
          </p:cNvSpPr>
          <p:nvPr/>
        </p:nvSpPr>
        <p:spPr bwMode="auto">
          <a:xfrm>
            <a:off x="1908175" y="4868863"/>
            <a:ext cx="142875" cy="144462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57" name="Line 126"/>
          <p:cNvSpPr>
            <a:spLocks noChangeShapeType="1"/>
          </p:cNvSpPr>
          <p:nvPr/>
        </p:nvSpPr>
        <p:spPr bwMode="auto">
          <a:xfrm>
            <a:off x="1116013" y="1989138"/>
            <a:ext cx="7810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58" name="Line 127"/>
          <p:cNvSpPr>
            <a:spLocks noChangeShapeType="1"/>
          </p:cNvSpPr>
          <p:nvPr/>
        </p:nvSpPr>
        <p:spPr bwMode="auto">
          <a:xfrm>
            <a:off x="2039938" y="1989138"/>
            <a:ext cx="3603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59" name="Oval 128"/>
          <p:cNvSpPr>
            <a:spLocks noChangeArrowheads="1"/>
          </p:cNvSpPr>
          <p:nvPr/>
        </p:nvSpPr>
        <p:spPr bwMode="auto">
          <a:xfrm>
            <a:off x="1897063" y="1916113"/>
            <a:ext cx="142875" cy="144462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60" name="Line 129"/>
          <p:cNvSpPr>
            <a:spLocks noChangeShapeType="1"/>
          </p:cNvSpPr>
          <p:nvPr/>
        </p:nvSpPr>
        <p:spPr bwMode="auto">
          <a:xfrm flipV="1">
            <a:off x="1908175" y="2133600"/>
            <a:ext cx="0" cy="790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61" name="Line 130"/>
          <p:cNvSpPr>
            <a:spLocks noChangeShapeType="1"/>
          </p:cNvSpPr>
          <p:nvPr/>
        </p:nvSpPr>
        <p:spPr bwMode="auto">
          <a:xfrm>
            <a:off x="1908175" y="3933825"/>
            <a:ext cx="0" cy="790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62" name="Text Box 131"/>
          <p:cNvSpPr txBox="1">
            <a:spLocks noChangeArrowheads="1"/>
          </p:cNvSpPr>
          <p:nvPr/>
        </p:nvSpPr>
        <p:spPr bwMode="auto">
          <a:xfrm>
            <a:off x="1763713" y="3068638"/>
            <a:ext cx="184150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18463" name="Text Box 132"/>
          <p:cNvSpPr txBox="1">
            <a:spLocks noChangeArrowheads="1"/>
          </p:cNvSpPr>
          <p:nvPr/>
        </p:nvSpPr>
        <p:spPr bwMode="auto">
          <a:xfrm>
            <a:off x="1470025" y="3089275"/>
            <a:ext cx="73342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zh-TW" sz="2400" baseline="-25000">
                <a:solidFill>
                  <a:srgbClr val="FF0000"/>
                </a:solidFill>
                <a:latin typeface="Times New Roman" pitchFamily="18" charset="0"/>
              </a:rPr>
              <a:t>bias</a:t>
            </a:r>
          </a:p>
        </p:txBody>
      </p:sp>
      <p:grpSp>
        <p:nvGrpSpPr>
          <p:cNvPr id="6" name="群組 54"/>
          <p:cNvGrpSpPr>
            <a:grpSpLocks/>
          </p:cNvGrpSpPr>
          <p:nvPr/>
        </p:nvGrpSpPr>
        <p:grpSpPr bwMode="auto">
          <a:xfrm>
            <a:off x="2214563" y="5181600"/>
            <a:ext cx="6929437" cy="461963"/>
            <a:chOff x="2214546" y="4508500"/>
            <a:chExt cx="6929455" cy="461665"/>
          </a:xfrm>
        </p:grpSpPr>
        <p:sp>
          <p:nvSpPr>
            <p:cNvPr id="18474" name="Text Box 48"/>
            <p:cNvSpPr txBox="1">
              <a:spLocks noChangeArrowheads="1"/>
            </p:cNvSpPr>
            <p:nvPr/>
          </p:nvSpPr>
          <p:spPr bwMode="auto">
            <a:xfrm>
              <a:off x="2214546" y="4508500"/>
              <a:ext cx="6929455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  <a:sym typeface="Wingdings" pitchFamily="2" charset="2"/>
                </a:rPr>
                <a:t> Although </a:t>
              </a:r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</a:rPr>
                <a:t>V</a:t>
              </a:r>
              <a:r>
                <a:rPr lang="en-US" altLang="zh-TW" sz="2400" b="1" i="1" baseline="-25000">
                  <a:solidFill>
                    <a:srgbClr val="00FF00"/>
                  </a:solidFill>
                  <a:latin typeface="Times New Roman" pitchFamily="18" charset="0"/>
                </a:rPr>
                <a:t>bias       ,</a:t>
              </a:r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</a:rPr>
                <a:t>Total area    thermal problem ~  </a:t>
              </a:r>
              <a:endParaRPr lang="zh-TW" altLang="en-US" sz="2400" b="1" i="1" baseline="-2500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18475" name="Line 141"/>
            <p:cNvSpPr>
              <a:spLocks noChangeShapeType="1"/>
            </p:cNvSpPr>
            <p:nvPr/>
          </p:nvSpPr>
          <p:spPr bwMode="auto">
            <a:xfrm flipV="1">
              <a:off x="4786314" y="4572008"/>
              <a:ext cx="0" cy="360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476" name="Line 142"/>
            <p:cNvSpPr>
              <a:spLocks noChangeShapeType="1"/>
            </p:cNvSpPr>
            <p:nvPr/>
          </p:nvSpPr>
          <p:spPr bwMode="auto">
            <a:xfrm flipV="1">
              <a:off x="6429388" y="4572008"/>
              <a:ext cx="0" cy="360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8465" name="文字方塊 50"/>
          <p:cNvSpPr txBox="1">
            <a:spLocks noChangeArrowheads="1"/>
          </p:cNvSpPr>
          <p:nvPr/>
        </p:nvSpPr>
        <p:spPr bwMode="auto">
          <a:xfrm>
            <a:off x="928688" y="1285875"/>
            <a:ext cx="757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u="sng">
                <a:solidFill>
                  <a:srgbClr val="FF0000"/>
                </a:solidFill>
              </a:rPr>
              <a:t>Will the increase of series resistance be a issue? R      nR ?</a:t>
            </a:r>
            <a:endParaRPr lang="zh-TW" altLang="en-US" sz="2000" b="1" u="sng">
              <a:solidFill>
                <a:srgbClr val="FF0000"/>
              </a:solidFill>
            </a:endParaRPr>
          </a:p>
        </p:txBody>
      </p:sp>
      <p:sp>
        <p:nvSpPr>
          <p:cNvPr id="18466" name="向右箭號 51"/>
          <p:cNvSpPr>
            <a:spLocks noChangeArrowheads="1"/>
          </p:cNvSpPr>
          <p:nvPr/>
        </p:nvSpPr>
        <p:spPr bwMode="auto">
          <a:xfrm>
            <a:off x="7358063" y="1428750"/>
            <a:ext cx="28575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7" name="群組 57"/>
          <p:cNvGrpSpPr>
            <a:grpSpLocks/>
          </p:cNvGrpSpPr>
          <p:nvPr/>
        </p:nvGrpSpPr>
        <p:grpSpPr bwMode="auto">
          <a:xfrm>
            <a:off x="2571750" y="1928813"/>
            <a:ext cx="6572250" cy="863600"/>
            <a:chOff x="2571736" y="1928802"/>
            <a:chExt cx="6572264" cy="863600"/>
          </a:xfrm>
        </p:grpSpPr>
        <p:grpSp>
          <p:nvGrpSpPr>
            <p:cNvPr id="8" name="群組 55"/>
            <p:cNvGrpSpPr>
              <a:grpSpLocks/>
            </p:cNvGrpSpPr>
            <p:nvPr/>
          </p:nvGrpSpPr>
          <p:grpSpPr bwMode="auto">
            <a:xfrm>
              <a:off x="2857488" y="1928802"/>
              <a:ext cx="6286512" cy="863600"/>
              <a:chOff x="2857488" y="1928802"/>
              <a:chExt cx="6286512" cy="863600"/>
            </a:xfrm>
          </p:grpSpPr>
          <p:sp>
            <p:nvSpPr>
              <p:cNvPr id="18472" name="Rectangle 135"/>
              <p:cNvSpPr>
                <a:spLocks noChangeArrowheads="1"/>
              </p:cNvSpPr>
              <p:nvPr/>
            </p:nvSpPr>
            <p:spPr bwMode="auto">
              <a:xfrm>
                <a:off x="2857488" y="1928802"/>
                <a:ext cx="3071834" cy="863600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zh-TW">
                    <a:solidFill>
                      <a:schemeClr val="tx1"/>
                    </a:solidFill>
                    <a:latin typeface="Times New Roman" pitchFamily="18" charset="0"/>
                  </a:rPr>
                  <a:t> &lt; </a:t>
                </a:r>
              </a:p>
            </p:txBody>
          </p:sp>
          <p:sp>
            <p:nvSpPr>
              <p:cNvPr id="18473" name="Text Box 144"/>
              <p:cNvSpPr txBox="1">
                <a:spLocks noChangeArrowheads="1"/>
              </p:cNvSpPr>
              <p:nvPr/>
            </p:nvSpPr>
            <p:spPr bwMode="auto">
              <a:xfrm>
                <a:off x="5952101" y="2000240"/>
                <a:ext cx="3191899" cy="784830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800" b="1" i="1" u="sng">
                    <a:solidFill>
                      <a:srgbClr val="FFC000"/>
                    </a:solidFill>
                    <a:latin typeface="Times New Roman" pitchFamily="18" charset="0"/>
                  </a:rPr>
                  <a:t>Improve RC-limited bandwidth </a:t>
                </a:r>
              </a:p>
              <a:p>
                <a:r>
                  <a:rPr lang="en-US" altLang="zh-TW" sz="1800" b="1" i="1" u="sng">
                    <a:solidFill>
                      <a:srgbClr val="FFC000"/>
                    </a:solidFill>
                    <a:latin typeface="Times New Roman" pitchFamily="18" charset="0"/>
                  </a:rPr>
                  <a:t>by use of cascade structure !!</a:t>
                </a:r>
              </a:p>
            </p:txBody>
          </p:sp>
        </p:grpSp>
        <p:sp>
          <p:nvSpPr>
            <p:cNvPr id="18470" name="文字方塊 52"/>
            <p:cNvSpPr txBox="1">
              <a:spLocks noChangeArrowheads="1"/>
            </p:cNvSpPr>
            <p:nvPr/>
          </p:nvSpPr>
          <p:spPr bwMode="auto">
            <a:xfrm>
              <a:off x="2571736" y="2171634"/>
              <a:ext cx="20002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>
                  <a:solidFill>
                    <a:srgbClr val="FF0000"/>
                  </a:solidFill>
                </a:rPr>
                <a:t>(nR+50)*C/n</a:t>
              </a:r>
              <a:endParaRPr lang="zh-TW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18471" name="文字方塊 53"/>
            <p:cNvSpPr txBox="1">
              <a:spLocks noChangeArrowheads="1"/>
            </p:cNvSpPr>
            <p:nvPr/>
          </p:nvSpPr>
          <p:spPr bwMode="auto">
            <a:xfrm>
              <a:off x="4143372" y="2171634"/>
              <a:ext cx="20002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>
                  <a:solidFill>
                    <a:srgbClr val="FF0000"/>
                  </a:solidFill>
                </a:rPr>
                <a:t>(R+50)*C</a:t>
              </a:r>
              <a:endParaRPr lang="zh-TW" altLang="en-US" sz="2000">
                <a:solidFill>
                  <a:srgbClr val="FF0000"/>
                </a:solidFill>
              </a:endParaRPr>
            </a:p>
          </p:txBody>
        </p:sp>
      </p:grpSp>
      <p:sp>
        <p:nvSpPr>
          <p:cNvPr id="18468" name="向上箭號 58"/>
          <p:cNvSpPr>
            <a:spLocks noChangeArrowheads="1"/>
          </p:cNvSpPr>
          <p:nvPr/>
        </p:nvSpPr>
        <p:spPr bwMode="auto">
          <a:xfrm>
            <a:off x="2143125" y="3214688"/>
            <a:ext cx="142875" cy="35718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72200" y="725529"/>
          <a:ext cx="2016224" cy="293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8" name="PhotoImpact" r:id="rId4" imgW="9409524" imgH="13695238" progId="">
                  <p:embed/>
                </p:oleObj>
              </mc:Choice>
              <mc:Fallback>
                <p:oleObj name="PhotoImpact" r:id="rId4" imgW="9409524" imgH="1369523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725529"/>
                        <a:ext cx="2016224" cy="2935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Oval 5"/>
          <p:cNvSpPr>
            <a:spLocks noChangeArrowheads="1"/>
          </p:cNvSpPr>
          <p:nvPr/>
        </p:nvSpPr>
        <p:spPr bwMode="auto">
          <a:xfrm>
            <a:off x="7812360" y="836712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7" name="Freeform 6"/>
          <p:cNvSpPr>
            <a:spLocks/>
          </p:cNvSpPr>
          <p:nvPr/>
        </p:nvSpPr>
        <p:spPr bwMode="auto">
          <a:xfrm>
            <a:off x="4932040" y="980728"/>
            <a:ext cx="2880320" cy="1944216"/>
          </a:xfrm>
          <a:custGeom>
            <a:avLst/>
            <a:gdLst>
              <a:gd name="T0" fmla="*/ 0 w 1951"/>
              <a:gd name="T1" fmla="*/ 2147483647 h 1452"/>
              <a:gd name="T2" fmla="*/ 2147483647 w 1951"/>
              <a:gd name="T3" fmla="*/ 0 h 1452"/>
              <a:gd name="T4" fmla="*/ 0 w 1951"/>
              <a:gd name="T5" fmla="*/ 2147483647 h 1452"/>
              <a:gd name="T6" fmla="*/ 0 60000 65536"/>
              <a:gd name="T7" fmla="*/ 0 60000 65536"/>
              <a:gd name="T8" fmla="*/ 0 60000 65536"/>
              <a:gd name="T9" fmla="*/ 0 w 1951"/>
              <a:gd name="T10" fmla="*/ 0 h 1452"/>
              <a:gd name="T11" fmla="*/ 1951 w 1951"/>
              <a:gd name="T12" fmla="*/ 1452 h 1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51" h="1452">
                <a:moveTo>
                  <a:pt x="0" y="318"/>
                </a:moveTo>
                <a:lnTo>
                  <a:pt x="1951" y="0"/>
                </a:lnTo>
                <a:lnTo>
                  <a:pt x="0" y="1452"/>
                </a:lnTo>
              </a:path>
            </a:pathLst>
          </a:custGeom>
          <a:solidFill>
            <a:srgbClr val="99CC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78" name="Freeform 7"/>
          <p:cNvSpPr>
            <a:spLocks/>
          </p:cNvSpPr>
          <p:nvPr/>
        </p:nvSpPr>
        <p:spPr bwMode="auto">
          <a:xfrm>
            <a:off x="1835696" y="980728"/>
            <a:ext cx="5976664" cy="482501"/>
          </a:xfrm>
          <a:custGeom>
            <a:avLst/>
            <a:gdLst>
              <a:gd name="T0" fmla="*/ 0 w 3992"/>
              <a:gd name="T1" fmla="*/ 2147483647 h 318"/>
              <a:gd name="T2" fmla="*/ 2147483647 w 3992"/>
              <a:gd name="T3" fmla="*/ 2147483647 h 318"/>
              <a:gd name="T4" fmla="*/ 2147483647 w 3992"/>
              <a:gd name="T5" fmla="*/ 0 h 318"/>
              <a:gd name="T6" fmla="*/ 2147483647 w 3992"/>
              <a:gd name="T7" fmla="*/ 2147483647 h 318"/>
              <a:gd name="T8" fmla="*/ 0 60000 65536"/>
              <a:gd name="T9" fmla="*/ 0 60000 65536"/>
              <a:gd name="T10" fmla="*/ 0 60000 65536"/>
              <a:gd name="T11" fmla="*/ 0 60000 65536"/>
              <a:gd name="T12" fmla="*/ 0 w 3992"/>
              <a:gd name="T13" fmla="*/ 0 h 318"/>
              <a:gd name="T14" fmla="*/ 3992 w 3992"/>
              <a:gd name="T15" fmla="*/ 318 h 3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92" h="318">
                <a:moveTo>
                  <a:pt x="0" y="318"/>
                </a:moveTo>
                <a:lnTo>
                  <a:pt x="2041" y="318"/>
                </a:lnTo>
                <a:lnTo>
                  <a:pt x="3992" y="0"/>
                </a:lnTo>
                <a:lnTo>
                  <a:pt x="45" y="272"/>
                </a:lnTo>
              </a:path>
            </a:pathLst>
          </a:custGeom>
          <a:solidFill>
            <a:srgbClr val="99CC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1022350" y="620713"/>
            <a:ext cx="462915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i="1">
                <a:solidFill>
                  <a:srgbClr val="CCE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National  Central University</a:t>
            </a:r>
          </a:p>
        </p:txBody>
      </p:sp>
      <p:pic>
        <p:nvPicPr>
          <p:cNvPr id="9" name="Picture 4" descr="lo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681" y="4286183"/>
            <a:ext cx="4729788" cy="88121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3075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763688" y="1196752"/>
          <a:ext cx="3168352" cy="179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9" name="PhotoImpact" r:id="rId7" imgW="8203175" imgH="4647619" progId="">
                  <p:embed/>
                </p:oleObj>
              </mc:Choice>
              <mc:Fallback>
                <p:oleObj name="PhotoImpact" r:id="rId7" imgW="8203175" imgH="464761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196752"/>
                        <a:ext cx="3168352" cy="1794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手繪多邊形 12"/>
          <p:cNvSpPr/>
          <p:nvPr/>
        </p:nvSpPr>
        <p:spPr bwMode="auto">
          <a:xfrm>
            <a:off x="6156176" y="1124744"/>
            <a:ext cx="1512168" cy="3096344"/>
          </a:xfrm>
          <a:custGeom>
            <a:avLst/>
            <a:gdLst>
              <a:gd name="connsiteX0" fmla="*/ 0 w 1277007"/>
              <a:gd name="connsiteY0" fmla="*/ 2017987 h 3263462"/>
              <a:gd name="connsiteX1" fmla="*/ 1277007 w 1277007"/>
              <a:gd name="connsiteY1" fmla="*/ 0 h 3263462"/>
              <a:gd name="connsiteX2" fmla="*/ 31531 w 1277007"/>
              <a:gd name="connsiteY2" fmla="*/ 3263462 h 3263462"/>
              <a:gd name="connsiteX3" fmla="*/ 0 w 1277007"/>
              <a:gd name="connsiteY3" fmla="*/ 2017987 h 326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7007" h="3263462">
                <a:moveTo>
                  <a:pt x="0" y="2017987"/>
                </a:moveTo>
                <a:lnTo>
                  <a:pt x="1277007" y="0"/>
                </a:lnTo>
                <a:lnTo>
                  <a:pt x="31531" y="3263462"/>
                </a:lnTo>
                <a:lnTo>
                  <a:pt x="0" y="2017987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手繪多邊形 13"/>
          <p:cNvSpPr/>
          <p:nvPr/>
        </p:nvSpPr>
        <p:spPr bwMode="auto">
          <a:xfrm>
            <a:off x="5148064" y="1124744"/>
            <a:ext cx="2522483" cy="1944216"/>
          </a:xfrm>
          <a:custGeom>
            <a:avLst/>
            <a:gdLst>
              <a:gd name="connsiteX0" fmla="*/ 0 w 2522483"/>
              <a:gd name="connsiteY0" fmla="*/ 1923393 h 1923393"/>
              <a:gd name="connsiteX1" fmla="*/ 2522483 w 2522483"/>
              <a:gd name="connsiteY1" fmla="*/ 0 h 1923393"/>
              <a:gd name="connsiteX2" fmla="*/ 1340069 w 2522483"/>
              <a:gd name="connsiteY2" fmla="*/ 1907627 h 1923393"/>
              <a:gd name="connsiteX3" fmla="*/ 0 w 2522483"/>
              <a:gd name="connsiteY3" fmla="*/ 1923393 h 192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83" h="1923393">
                <a:moveTo>
                  <a:pt x="0" y="1923393"/>
                </a:moveTo>
                <a:lnTo>
                  <a:pt x="2522483" y="0"/>
                </a:lnTo>
                <a:lnTo>
                  <a:pt x="1340069" y="1907627"/>
                </a:lnTo>
                <a:lnTo>
                  <a:pt x="0" y="1923393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8605" y="3036783"/>
            <a:ext cx="5039940" cy="125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7596336" y="1124744"/>
            <a:ext cx="152847" cy="13563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300192" y="4005064"/>
            <a:ext cx="3020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66FF"/>
                </a:solidFill>
              </a:rPr>
              <a:t>Prof. C.-B Huang </a:t>
            </a:r>
            <a:endParaRPr lang="zh-TW" altLang="en-US" sz="2800" dirty="0">
              <a:solidFill>
                <a:srgbClr val="0066FF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2350" y="5167398"/>
            <a:ext cx="6425530" cy="9873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2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357438"/>
            <a:ext cx="381635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Oval 17"/>
          <p:cNvSpPr>
            <a:spLocks noChangeArrowheads="1"/>
          </p:cNvSpPr>
          <p:nvPr/>
        </p:nvSpPr>
        <p:spPr bwMode="auto">
          <a:xfrm>
            <a:off x="5292725" y="2995613"/>
            <a:ext cx="503238" cy="504825"/>
          </a:xfrm>
          <a:prstGeom prst="ellipse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395288" y="5527675"/>
            <a:ext cx="845978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600" b="1" i="1" u="sng" dirty="0">
                <a:solidFill>
                  <a:srgbClr val="FF0000"/>
                </a:solidFill>
                <a:cs typeface="Times New Roman" pitchFamily="18" charset="0"/>
              </a:rPr>
              <a:t>Record high saturation current-bandwidth product </a:t>
            </a:r>
            <a:r>
              <a:rPr lang="en-US" altLang="zh-TW" sz="1600" b="1" i="1" u="sng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altLang="zh-TW" sz="1600" b="1" i="1" u="sng" dirty="0" smtClean="0">
                <a:solidFill>
                  <a:srgbClr val="FFFF00"/>
                </a:solidFill>
                <a:cs typeface="Times New Roman" pitchFamily="18" charset="0"/>
              </a:rPr>
              <a:t>7500</a:t>
            </a:r>
            <a:r>
              <a:rPr lang="en-US" altLang="zh-TW" sz="1600" b="1" i="1" u="sng" dirty="0" smtClean="0">
                <a:solidFill>
                  <a:srgbClr val="FF0000"/>
                </a:solidFill>
                <a:cs typeface="Times New Roman" pitchFamily="18" charset="0"/>
              </a:rPr>
              <a:t>mA-GHz</a:t>
            </a:r>
            <a:r>
              <a:rPr lang="en-US" altLang="zh-TW" sz="1600" b="1" i="1" u="sng" dirty="0">
                <a:solidFill>
                  <a:srgbClr val="FF0000"/>
                </a:solidFill>
                <a:cs typeface="Times New Roman" pitchFamily="18" charset="0"/>
              </a:rPr>
              <a:t>, 91GHz) under a </a:t>
            </a:r>
            <a:r>
              <a:rPr lang="en-US" altLang="zh-TW" sz="2000" b="1" i="1" u="sng" dirty="0">
                <a:solidFill>
                  <a:srgbClr val="FF0000"/>
                </a:solidFill>
                <a:cs typeface="Times New Roman" pitchFamily="18" charset="0"/>
              </a:rPr>
              <a:t>50</a:t>
            </a:r>
            <a:r>
              <a:rPr lang="en-US" altLang="zh-TW" sz="2000" b="1" i="1" u="sng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W </a:t>
            </a:r>
            <a:r>
              <a:rPr lang="en-US" altLang="zh-TW" sz="1600" b="1" i="1" u="sng" dirty="0">
                <a:solidFill>
                  <a:srgbClr val="FF0000"/>
                </a:solidFill>
                <a:cs typeface="Times New Roman" pitchFamily="18" charset="0"/>
              </a:rPr>
              <a:t>load.</a:t>
            </a:r>
            <a:endParaRPr lang="en-US" altLang="zh-TW" sz="1600" b="1" i="1" u="sng" dirty="0">
              <a:solidFill>
                <a:srgbClr val="FF0000"/>
              </a:solidFill>
            </a:endParaRPr>
          </a:p>
        </p:txBody>
      </p:sp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1331913" y="260350"/>
            <a:ext cx="6769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TW" sz="4000" b="1">
                <a:solidFill>
                  <a:schemeClr val="bg1"/>
                </a:solidFill>
              </a:rPr>
              <a:t>Power Performance</a:t>
            </a:r>
          </a:p>
        </p:txBody>
      </p:sp>
      <p:sp>
        <p:nvSpPr>
          <p:cNvPr id="21510" name="Text Box 23"/>
          <p:cNvSpPr txBox="1">
            <a:spLocks noChangeArrowheads="1"/>
          </p:cNvSpPr>
          <p:nvPr/>
        </p:nvSpPr>
        <p:spPr bwMode="auto">
          <a:xfrm>
            <a:off x="-92075" y="6188075"/>
            <a:ext cx="9340850" cy="433388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900">
                <a:solidFill>
                  <a:schemeClr val="bg1"/>
                </a:solidFill>
              </a:rPr>
              <a:t>Akihiko Hirata, Hiroyuki Takahashi, Ryoichi Yamaguchi, Toshihiko Kosugi,Koichi Murata, Tadao Nagatsuma, Naoya Kukutsu</a:t>
            </a:r>
            <a:r>
              <a:rPr lang="en-US" altLang="zh-TW" sz="900" i="1">
                <a:solidFill>
                  <a:schemeClr val="bg1"/>
                </a:solidFill>
              </a:rPr>
              <a:t>, </a:t>
            </a:r>
            <a:r>
              <a:rPr lang="en-US" altLang="zh-TW" sz="900">
                <a:solidFill>
                  <a:schemeClr val="bg1"/>
                </a:solidFill>
              </a:rPr>
              <a:t>andYuichi Kado</a:t>
            </a:r>
            <a:r>
              <a:rPr lang="en-US" altLang="zh-TW" sz="900" i="1">
                <a:solidFill>
                  <a:schemeClr val="bg1"/>
                </a:solidFill>
              </a:rPr>
              <a:t>, </a:t>
            </a:r>
          </a:p>
          <a:p>
            <a:r>
              <a:rPr lang="en-US" altLang="zh-TW" sz="900">
                <a:solidFill>
                  <a:schemeClr val="bg1"/>
                </a:solidFill>
              </a:rPr>
              <a:t>“Transmission Characteristics of 120-GHz-BandWireless Link Using Radio-on-Fiber Technologies,” </a:t>
            </a:r>
            <a:r>
              <a:rPr lang="en-US" altLang="zh-TW" sz="900" i="1">
                <a:solidFill>
                  <a:schemeClr val="bg1"/>
                </a:solidFill>
              </a:rPr>
              <a:t>JOURNAL OF LIGHTWAVE TECHNOLOGY</a:t>
            </a:r>
            <a:r>
              <a:rPr lang="en-US" altLang="zh-TW" sz="900">
                <a:solidFill>
                  <a:schemeClr val="bg1"/>
                </a:solidFill>
              </a:rPr>
              <a:t>, VOL. 26, NO. 15, AUGUST 1, 2008</a:t>
            </a:r>
          </a:p>
        </p:txBody>
      </p:sp>
      <p:sp>
        <p:nvSpPr>
          <p:cNvPr id="21511" name="文字方塊 10"/>
          <p:cNvSpPr txBox="1">
            <a:spLocks noChangeArrowheads="1"/>
          </p:cNvSpPr>
          <p:nvPr/>
        </p:nvSpPr>
        <p:spPr bwMode="auto">
          <a:xfrm>
            <a:off x="-428625" y="1341438"/>
            <a:ext cx="10001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 b="1" i="1" u="sng" dirty="0">
                <a:solidFill>
                  <a:srgbClr val="FFC000"/>
                </a:solidFill>
              </a:rPr>
              <a:t>Measured Saturation Current-Bandwidth Product is record high as </a:t>
            </a:r>
            <a:r>
              <a:rPr lang="en-US" altLang="zh-TW" sz="1800" b="1" i="1" u="sng" dirty="0" smtClean="0">
                <a:solidFill>
                  <a:srgbClr val="FF0000"/>
                </a:solidFill>
              </a:rPr>
              <a:t>“7500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mA-GHz</a:t>
            </a:r>
            <a:r>
              <a:rPr lang="en-US" altLang="zh-TW" sz="2000" b="1" i="1" u="sng" dirty="0">
                <a:solidFill>
                  <a:srgbClr val="FF0000"/>
                </a:solidFill>
              </a:rPr>
              <a:t>” 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(100GHz</a:t>
            </a:r>
            <a:r>
              <a:rPr lang="en-US" altLang="zh-TW" sz="2000" b="1" i="1" u="sng" dirty="0">
                <a:solidFill>
                  <a:srgbClr val="FF0000"/>
                </a:solidFill>
              </a:rPr>
              <a:t>, 75mA) </a:t>
            </a:r>
            <a:r>
              <a:rPr lang="en-US" altLang="zh-TW" sz="2000" b="1" i="1" u="sng" dirty="0">
                <a:solidFill>
                  <a:srgbClr val="FFC000"/>
                </a:solidFill>
              </a:rPr>
              <a:t> </a:t>
            </a:r>
            <a:endParaRPr lang="zh-TW" altLang="en-US" sz="2000" b="1" i="1" u="sng" dirty="0">
              <a:solidFill>
                <a:srgbClr val="FFC000"/>
              </a:solidFill>
            </a:endParaRPr>
          </a:p>
        </p:txBody>
      </p:sp>
      <p:sp>
        <p:nvSpPr>
          <p:cNvPr id="21512" name="Rectangle 15"/>
          <p:cNvSpPr>
            <a:spLocks noChangeArrowheads="1"/>
          </p:cNvSpPr>
          <p:nvPr/>
        </p:nvSpPr>
        <p:spPr bwMode="auto">
          <a:xfrm>
            <a:off x="900113" y="2420938"/>
            <a:ext cx="3816350" cy="295275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1513" name="Picture 14" descr="Post deadline Fig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2133600"/>
            <a:ext cx="4321175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127250" y="3141663"/>
            <a:ext cx="5192713" cy="17541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 i="1" u="sng">
                <a:latin typeface="Times New Roman" pitchFamily="18" charset="0"/>
              </a:rPr>
              <a:t>The Output Power Performance of our </a:t>
            </a:r>
          </a:p>
          <a:p>
            <a:r>
              <a:rPr lang="en-US" altLang="zh-TW" sz="2400" b="1" i="1" u="sng">
                <a:latin typeface="Times New Roman" pitchFamily="18" charset="0"/>
              </a:rPr>
              <a:t>2-Cascade-NBUTC-PD is superior to </a:t>
            </a:r>
          </a:p>
          <a:p>
            <a:r>
              <a:rPr lang="en-US" altLang="zh-TW" sz="2400" b="1" i="1" u="sng">
                <a:latin typeface="Times New Roman" pitchFamily="18" charset="0"/>
              </a:rPr>
              <a:t>UTC-PD+HEMT Amplifier Module</a:t>
            </a:r>
            <a:r>
              <a:rPr lang="en-US" altLang="zh-TW" b="1" i="1"/>
              <a:t>!!</a:t>
            </a:r>
            <a:endParaRPr lang="en-US" altLang="zh-TW" sz="2400" b="1" i="1"/>
          </a:p>
        </p:txBody>
      </p:sp>
      <p:pic>
        <p:nvPicPr>
          <p:cNvPr id="21515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492375"/>
            <a:ext cx="15843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  <p:bldP spid="61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99" name="Group 47"/>
          <p:cNvGraphicFramePr>
            <a:graphicFrameLocks noGrp="1"/>
          </p:cNvGraphicFramePr>
          <p:nvPr/>
        </p:nvGraphicFramePr>
        <p:xfrm>
          <a:off x="1785938" y="857250"/>
          <a:ext cx="5759450" cy="3176588"/>
        </p:xfrm>
        <a:graphic>
          <a:graphicData uri="http://schemas.openxmlformats.org/drawingml/2006/table">
            <a:tbl>
              <a:tblPr/>
              <a:tblGrid>
                <a:gridCol w="2027238"/>
                <a:gridCol w="1230312"/>
                <a:gridCol w="2501900"/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Bandwidth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(GHz)</a:t>
                      </a:r>
                      <a:endParaRPr kumimoji="1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DBD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Saturation current &amp; Bandwidth Product (</a:t>
                      </a:r>
                      <a:r>
                        <a:rPr kumimoji="1" lang="en-US" altLang="zh-TW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mA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*GHz)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DBDC3"/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Parallel-fed TWPD (p-</a:t>
                      </a:r>
                      <a:r>
                        <a:rPr kumimoji="0" lang="en-US" altLang="zh-TW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</a:t>
                      </a: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-n PD)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[1]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80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Times New Roman" pitchFamily="18" charset="0"/>
                        </a:rPr>
                        <a:t>1760mA</a:t>
                      </a:r>
                      <a:r>
                        <a:rPr kumimoji="1" lang="ar-SA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۰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Parallel-fed TWPD (UTC-PD)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[2]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17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Times New Roman" pitchFamily="18" charset="0"/>
                        </a:rPr>
                        <a:t>1938mA</a:t>
                      </a:r>
                      <a:r>
                        <a:rPr kumimoji="1" lang="ar-SA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۰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Single UTC-PD [3]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170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2380mA-GHz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Single CCUTC-PD [4] </a:t>
                      </a:r>
                      <a:endParaRPr kumimoji="1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50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2500mA.GHz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Cascade NBUTC-PD [this work]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100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7500  </a:t>
                      </a:r>
                      <a:r>
                        <a:rPr kumimoji="1" lang="en-US" altLang="zh-TW" sz="1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Times New Roman" pitchFamily="18" charset="0"/>
                        </a:rPr>
                        <a:t>mA</a:t>
                      </a:r>
                      <a:r>
                        <a:rPr kumimoji="1" lang="ar-SA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۰</a:t>
                      </a: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GHz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1" name="Text Box 53"/>
          <p:cNvSpPr txBox="1">
            <a:spLocks noChangeArrowheads="1"/>
          </p:cNvSpPr>
          <p:nvPr/>
        </p:nvSpPr>
        <p:spPr bwMode="auto">
          <a:xfrm>
            <a:off x="785813" y="0"/>
            <a:ext cx="78120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TW" sz="4000" b="1">
                <a:solidFill>
                  <a:schemeClr val="bg1"/>
                </a:solidFill>
              </a:rPr>
              <a:t>Benchmark for High Power PD</a:t>
            </a:r>
          </a:p>
        </p:txBody>
      </p:sp>
      <p:graphicFrame>
        <p:nvGraphicFramePr>
          <p:cNvPr id="29776" name="Group 80"/>
          <p:cNvGraphicFramePr>
            <a:graphicFrameLocks noGrp="1"/>
          </p:cNvGraphicFramePr>
          <p:nvPr/>
        </p:nvGraphicFramePr>
        <p:xfrm>
          <a:off x="642938" y="4138613"/>
          <a:ext cx="8229600" cy="2505393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587375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A.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Beling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J. C. Campbell, H.-G. Bach, G. G.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Mekonnen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and D. Schmidt, “Parallel-Fed Traveling Wave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           Photodetector for &gt;100-GHz Applications,” 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J. of Lightwave Technol.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vol. 26, pp. 16-20, Jan., 2008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A.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Beling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H. Chen, H. Pan, and J. C. Campbell, “High-Power Monolithically Integrated Traveling Wave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           Photodiode  Array,” 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IEEE Photon. Technol. </a:t>
                      </a:r>
                      <a:r>
                        <a:rPr kumimoji="1" lang="en-US" altLang="zh-TW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Lett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vol. 21, Dec., pp.1813-1815, 2009.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3.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H. Ito, T. </a:t>
                      </a:r>
                      <a:r>
                        <a:rPr lang="en-US" altLang="zh-TW" sz="12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Furuta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F. Nakajima, K. Yoshino, T. </a:t>
                      </a:r>
                      <a:r>
                        <a:rPr lang="en-US" altLang="zh-TW" sz="12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Ishibashi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“Photonic generation of continuous THz wave using </a:t>
                      </a:r>
                      <a:r>
                        <a:rPr lang="en-US" altLang="zh-TW" sz="12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uni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-traveling-carrier photodiode,” </a:t>
                      </a:r>
                      <a:r>
                        <a:rPr lang="en-US" altLang="zh-TW" sz="1200" i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J. of Lightwave Technol.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vol. 23, pp. 4016-4021, Dec., 2005.</a:t>
                      </a: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4. N. Li, X. Li, S.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Demiguel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X.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Zheng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J. C. Campbell, D. A.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Tulchinsky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K. J. Williams, T. D.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Isshiki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G. S. Kinsey, and R.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Sudharsansan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“High-Saturation-Current Charge-Compensated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InGaAs-InP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Uni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-Traveling-Carrier Photodiode,” 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IEEE Photon. Technol. </a:t>
                      </a:r>
                      <a:r>
                        <a:rPr kumimoji="1" lang="en-US" altLang="zh-TW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Lett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vol. 16, Mar., pp.864-866, 2004.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FFCC"/>
                </a:solidFill>
              </a:rPr>
              <a:t>The breakthrough of NBUTC-PD: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Geometrical Structure of PD array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0000"/>
                </a:solidFill>
              </a:rPr>
              <a:t>Optical MMW Source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Good Heat-Sinking for Sub-THz Operation  </a:t>
            </a:r>
            <a:endParaRPr lang="zh-TW" altLang="en-US" b="1" i="1" u="sng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268760"/>
            <a:ext cx="5114925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3854649" y="1772022"/>
            <a:ext cx="360040" cy="50405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4" name="矩形 9"/>
          <p:cNvSpPr>
            <a:spLocks noChangeArrowheads="1"/>
          </p:cNvSpPr>
          <p:nvPr/>
        </p:nvSpPr>
        <p:spPr bwMode="auto">
          <a:xfrm>
            <a:off x="2051050" y="6413500"/>
            <a:ext cx="7129463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Akihiko Hirata, Mitsuru Harada, and </a:t>
            </a:r>
            <a:r>
              <a:rPr lang="en-US" altLang="zh-TW" sz="1000" dirty="0" err="1">
                <a:solidFill>
                  <a:schemeClr val="bg1"/>
                </a:solidFill>
              </a:rPr>
              <a:t>Tadao</a:t>
            </a:r>
            <a:r>
              <a:rPr lang="en-US" altLang="zh-TW" sz="1000" dirty="0">
                <a:solidFill>
                  <a:schemeClr val="bg1"/>
                </a:solidFill>
              </a:rPr>
              <a:t> Nagatsuma,"120-GHz Wireless Link Using Photonic Techniques for Generation, Modulation, and Emission of Millimeter-Wave </a:t>
            </a:r>
            <a:r>
              <a:rPr lang="en-US" altLang="zh-TW" sz="1000" dirty="0" err="1">
                <a:solidFill>
                  <a:schemeClr val="bg1"/>
                </a:solidFill>
              </a:rPr>
              <a:t>Signals,"</a:t>
            </a:r>
            <a:r>
              <a:rPr lang="en-US" altLang="zh-TW" sz="1000" i="1" dirty="0" err="1">
                <a:solidFill>
                  <a:schemeClr val="bg1"/>
                </a:solidFill>
              </a:rPr>
              <a:t>J</a:t>
            </a:r>
            <a:r>
              <a:rPr lang="en-US" altLang="zh-TW" sz="1000" i="1" dirty="0">
                <a:solidFill>
                  <a:schemeClr val="bg1"/>
                </a:solidFill>
              </a:rPr>
              <a:t>. of </a:t>
            </a:r>
            <a:r>
              <a:rPr lang="en-US" altLang="zh-TW" sz="1000" i="1" dirty="0" err="1">
                <a:solidFill>
                  <a:schemeClr val="bg1"/>
                </a:solidFill>
              </a:rPr>
              <a:t>Lightwave</a:t>
            </a:r>
            <a:r>
              <a:rPr lang="en-US" altLang="zh-TW" sz="1000" i="1" dirty="0">
                <a:solidFill>
                  <a:schemeClr val="bg1"/>
                </a:solidFill>
              </a:rPr>
              <a:t> Technol.,</a:t>
            </a:r>
            <a:r>
              <a:rPr lang="en-US" altLang="zh-TW" sz="1000" dirty="0">
                <a:solidFill>
                  <a:schemeClr val="bg1"/>
                </a:solidFill>
              </a:rPr>
              <a:t> vol. 21, pp. 2145–2153 ,2003. </a:t>
            </a:r>
            <a:endParaRPr lang="zh-TW" altLang="zh-TW" sz="10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5536" y="332656"/>
            <a:ext cx="8388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0"/>
              </a:spcBef>
              <a:defRPr/>
            </a:pPr>
            <a:r>
              <a:rPr lang="en-US" altLang="zh-TW" sz="4000" b="1" kern="0" dirty="0" smtClean="0">
                <a:solidFill>
                  <a:schemeClr val="bg1"/>
                </a:solidFill>
              </a:rPr>
              <a:t>Why we need shorter pulse?  </a:t>
            </a:r>
            <a:endParaRPr lang="zh-TW" altLang="en-US" sz="4000" b="1" kern="0" dirty="0" smtClean="0">
              <a:solidFill>
                <a:schemeClr val="bg1"/>
              </a:solidFill>
            </a:endParaRP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801" y="2564110"/>
            <a:ext cx="1224136" cy="76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4929" y="2564110"/>
            <a:ext cx="1224136" cy="76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單箭頭接點 18"/>
          <p:cNvCxnSpPr/>
          <p:nvPr/>
        </p:nvCxnSpPr>
        <p:spPr bwMode="auto">
          <a:xfrm flipH="1">
            <a:off x="5726857" y="3212182"/>
            <a:ext cx="576064" cy="2880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Freeform 438"/>
          <p:cNvSpPr>
            <a:spLocks/>
          </p:cNvSpPr>
          <p:nvPr/>
        </p:nvSpPr>
        <p:spPr bwMode="auto">
          <a:xfrm flipH="1">
            <a:off x="5654849" y="1916038"/>
            <a:ext cx="504056" cy="1390849"/>
          </a:xfrm>
          <a:custGeom>
            <a:avLst/>
            <a:gdLst>
              <a:gd name="T0" fmla="*/ 0 w 528"/>
              <a:gd name="T1" fmla="*/ 2147483647 h 976"/>
              <a:gd name="T2" fmla="*/ 2147483647 w 528"/>
              <a:gd name="T3" fmla="*/ 2147483647 h 976"/>
              <a:gd name="T4" fmla="*/ 2147483647 w 528"/>
              <a:gd name="T5" fmla="*/ 2147483647 h 976"/>
              <a:gd name="T6" fmla="*/ 2147483647 w 528"/>
              <a:gd name="T7" fmla="*/ 2147483647 h 976"/>
              <a:gd name="T8" fmla="*/ 2147483647 w 528"/>
              <a:gd name="T9" fmla="*/ 2147483647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976"/>
              <a:gd name="T17" fmla="*/ 528 w 528"/>
              <a:gd name="T18" fmla="*/ 976 h 9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976">
                <a:moveTo>
                  <a:pt x="0" y="920"/>
                </a:moveTo>
                <a:cubicBezTo>
                  <a:pt x="68" y="924"/>
                  <a:pt x="136" y="928"/>
                  <a:pt x="192" y="776"/>
                </a:cubicBezTo>
                <a:cubicBezTo>
                  <a:pt x="248" y="624"/>
                  <a:pt x="288" y="0"/>
                  <a:pt x="336" y="8"/>
                </a:cubicBezTo>
                <a:cubicBezTo>
                  <a:pt x="384" y="16"/>
                  <a:pt x="448" y="672"/>
                  <a:pt x="480" y="824"/>
                </a:cubicBezTo>
                <a:cubicBezTo>
                  <a:pt x="512" y="976"/>
                  <a:pt x="520" y="948"/>
                  <a:pt x="528" y="920"/>
                </a:cubicBezTo>
              </a:path>
            </a:pathLst>
          </a:custGeom>
          <a:noFill/>
          <a:ln w="25400" cap="flat">
            <a:solidFill>
              <a:srgbClr val="00CC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438"/>
          <p:cNvSpPr>
            <a:spLocks/>
          </p:cNvSpPr>
          <p:nvPr/>
        </p:nvSpPr>
        <p:spPr bwMode="auto">
          <a:xfrm flipH="1">
            <a:off x="6806977" y="1916038"/>
            <a:ext cx="504056" cy="1390849"/>
          </a:xfrm>
          <a:custGeom>
            <a:avLst/>
            <a:gdLst>
              <a:gd name="T0" fmla="*/ 0 w 528"/>
              <a:gd name="T1" fmla="*/ 2147483647 h 976"/>
              <a:gd name="T2" fmla="*/ 2147483647 w 528"/>
              <a:gd name="T3" fmla="*/ 2147483647 h 976"/>
              <a:gd name="T4" fmla="*/ 2147483647 w 528"/>
              <a:gd name="T5" fmla="*/ 2147483647 h 976"/>
              <a:gd name="T6" fmla="*/ 2147483647 w 528"/>
              <a:gd name="T7" fmla="*/ 2147483647 h 976"/>
              <a:gd name="T8" fmla="*/ 2147483647 w 528"/>
              <a:gd name="T9" fmla="*/ 2147483647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976"/>
              <a:gd name="T17" fmla="*/ 528 w 528"/>
              <a:gd name="T18" fmla="*/ 976 h 9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976">
                <a:moveTo>
                  <a:pt x="0" y="920"/>
                </a:moveTo>
                <a:cubicBezTo>
                  <a:pt x="68" y="924"/>
                  <a:pt x="136" y="928"/>
                  <a:pt x="192" y="776"/>
                </a:cubicBezTo>
                <a:cubicBezTo>
                  <a:pt x="248" y="624"/>
                  <a:pt x="288" y="0"/>
                  <a:pt x="336" y="8"/>
                </a:cubicBezTo>
                <a:cubicBezTo>
                  <a:pt x="384" y="16"/>
                  <a:pt x="448" y="672"/>
                  <a:pt x="480" y="824"/>
                </a:cubicBezTo>
                <a:cubicBezTo>
                  <a:pt x="512" y="976"/>
                  <a:pt x="520" y="948"/>
                  <a:pt x="528" y="920"/>
                </a:cubicBezTo>
              </a:path>
            </a:pathLst>
          </a:custGeom>
          <a:noFill/>
          <a:ln w="25400" cap="flat">
            <a:solidFill>
              <a:srgbClr val="00CC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cxnSp>
        <p:nvCxnSpPr>
          <p:cNvPr id="24" name="直線單箭頭接點 23"/>
          <p:cNvCxnSpPr/>
          <p:nvPr/>
        </p:nvCxnSpPr>
        <p:spPr bwMode="auto">
          <a:xfrm flipH="1" flipV="1">
            <a:off x="4430713" y="2132062"/>
            <a:ext cx="1296144" cy="288032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3422601" y="1195958"/>
            <a:ext cx="2880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2000" b="1" dirty="0" smtClean="0">
                <a:solidFill>
                  <a:srgbClr val="00B050"/>
                </a:solidFill>
              </a:rPr>
              <a:t>Modulation  depth ↑ </a:t>
            </a:r>
          </a:p>
          <a:p>
            <a:pPr algn="l"/>
            <a:r>
              <a:rPr lang="en-US" altLang="zh-TW" sz="2000" b="1" dirty="0" smtClean="0">
                <a:solidFill>
                  <a:srgbClr val="00B050"/>
                </a:solidFill>
              </a:rPr>
              <a:t>Enhance  power ↑ </a:t>
            </a:r>
            <a:endParaRPr lang="zh-TW" alt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427984" y="38610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3600" b="1" dirty="0" smtClean="0">
                <a:solidFill>
                  <a:srgbClr val="FF0000"/>
                </a:solidFill>
              </a:rPr>
              <a:t>But why?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7761" name="Object 1"/>
          <p:cNvGraphicFramePr>
            <a:graphicFrameLocks noChangeAspect="1"/>
          </p:cNvGraphicFramePr>
          <p:nvPr/>
        </p:nvGraphicFramePr>
        <p:xfrm>
          <a:off x="539552" y="1700808"/>
          <a:ext cx="8208912" cy="3423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8" r:id="rId4" imgW="7274052" imgH="3171063" progId="">
                  <p:embed/>
                </p:oleObj>
              </mc:Choice>
              <mc:Fallback>
                <p:oleObj r:id="rId4" imgW="7274052" imgH="31710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00808"/>
                        <a:ext cx="8208912" cy="342349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467544" y="332656"/>
            <a:ext cx="838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</a:rPr>
              <a:t>MMW spectral power enhancements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 bwMode="auto">
          <a:xfrm>
            <a:off x="8100392" y="2420888"/>
            <a:ext cx="0" cy="20162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508104" y="3284984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TW" sz="2000" b="1" dirty="0" smtClean="0">
                <a:solidFill>
                  <a:srgbClr val="0033CC"/>
                </a:solidFill>
              </a:rPr>
              <a:t>Theoretically</a:t>
            </a:r>
            <a:r>
              <a:rPr lang="en-US" altLang="zh-TW" sz="2000" b="1" dirty="0" smtClean="0">
                <a:solidFill>
                  <a:srgbClr val="0033CC"/>
                </a:solidFill>
                <a:latin typeface="+mn-lt"/>
              </a:rPr>
              <a:t> enhancement “6dB”</a:t>
            </a:r>
            <a:endParaRPr lang="zh-TW" altLang="en-US" sz="2000" b="1" dirty="0">
              <a:solidFill>
                <a:srgbClr val="0033CC"/>
              </a:solidFill>
              <a:latin typeface="+mn-lt"/>
            </a:endParaRP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645024"/>
            <a:ext cx="864096" cy="72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手繪多邊形 25"/>
          <p:cNvSpPr/>
          <p:nvPr/>
        </p:nvSpPr>
        <p:spPr bwMode="auto">
          <a:xfrm>
            <a:off x="3275856" y="2348880"/>
            <a:ext cx="1008112" cy="432048"/>
          </a:xfrm>
          <a:custGeom>
            <a:avLst/>
            <a:gdLst>
              <a:gd name="connsiteX0" fmla="*/ 0 w 2886075"/>
              <a:gd name="connsiteY0" fmla="*/ 890587 h 890587"/>
              <a:gd name="connsiteX1" fmla="*/ 614363 w 2886075"/>
              <a:gd name="connsiteY1" fmla="*/ 47624 h 890587"/>
              <a:gd name="connsiteX2" fmla="*/ 1443038 w 2886075"/>
              <a:gd name="connsiteY2" fmla="*/ 833437 h 890587"/>
              <a:gd name="connsiteX3" fmla="*/ 2157413 w 2886075"/>
              <a:gd name="connsiteY3" fmla="*/ 4762 h 890587"/>
              <a:gd name="connsiteX4" fmla="*/ 2886075 w 2886075"/>
              <a:gd name="connsiteY4" fmla="*/ 862012 h 8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6075" h="890587">
                <a:moveTo>
                  <a:pt x="0" y="890587"/>
                </a:moveTo>
                <a:cubicBezTo>
                  <a:pt x="186928" y="473868"/>
                  <a:pt x="373857" y="57149"/>
                  <a:pt x="614363" y="47624"/>
                </a:cubicBezTo>
                <a:cubicBezTo>
                  <a:pt x="854869" y="38099"/>
                  <a:pt x="1185863" y="840581"/>
                  <a:pt x="1443038" y="833437"/>
                </a:cubicBezTo>
                <a:cubicBezTo>
                  <a:pt x="1700213" y="826293"/>
                  <a:pt x="1916907" y="0"/>
                  <a:pt x="2157413" y="4762"/>
                </a:cubicBezTo>
                <a:cubicBezTo>
                  <a:pt x="2397919" y="9524"/>
                  <a:pt x="2641997" y="435768"/>
                  <a:pt x="2886075" y="862012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8" name="直線單箭頭接點 27"/>
          <p:cNvCxnSpPr/>
          <p:nvPr/>
        </p:nvCxnSpPr>
        <p:spPr bwMode="auto">
          <a:xfrm flipV="1">
            <a:off x="4644008" y="2564904"/>
            <a:ext cx="1944216" cy="108012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331640" y="3140968"/>
            <a:ext cx="475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TW" sz="2800" b="1" dirty="0" smtClean="0">
                <a:solidFill>
                  <a:srgbClr val="FF0000"/>
                </a:solidFill>
              </a:rPr>
              <a:t>Each pair of two-tone contributes to MMW power</a:t>
            </a:r>
            <a:endParaRPr lang="zh-TW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2051720" y="4005064"/>
            <a:ext cx="432048" cy="3600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915816" y="4005064"/>
            <a:ext cx="432048" cy="3600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483768" y="4005064"/>
            <a:ext cx="432048" cy="3600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27584" y="5301208"/>
            <a:ext cx="7920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altLang="zh-TW" sz="1100" dirty="0" smtClean="0"/>
              <a:t>F.-M. Kuo, J.-W. Shi, H.-C. Chiang, H.-P. Chuang</a:t>
            </a:r>
            <a:r>
              <a:rPr lang="en-US" altLang="zh-TW" sz="1100" dirty="0" smtClean="0"/>
              <a:t>, H.-K. </a:t>
            </a:r>
            <a:r>
              <a:rPr lang="en-US" altLang="zh-TW" sz="1100" dirty="0" err="1" smtClean="0"/>
              <a:t>Chiou</a:t>
            </a:r>
            <a:r>
              <a:rPr lang="en-US" altLang="zh-TW" sz="1100" dirty="0" smtClean="0"/>
              <a:t>, C.-L. Pan, N.-W. Chen, H.-J. Tsai</a:t>
            </a:r>
            <a:r>
              <a:rPr lang="de-DE" altLang="zh-TW" sz="1100" dirty="0" smtClean="0"/>
              <a:t>, </a:t>
            </a:r>
            <a:r>
              <a:rPr lang="en-US" altLang="zh-TW" sz="1100" dirty="0" smtClean="0"/>
              <a:t>and C.-B. Huang</a:t>
            </a:r>
            <a:r>
              <a:rPr lang="en-US" altLang="zh-TW" sz="1100" b="1" dirty="0" smtClean="0"/>
              <a:t>, “R Spectral Power Enhancement in a 100-GHz Photonic Millimeter-Wave Generator Enabled by Spectral Line-by-Line Pulse Shaping .” IEEE Photonics Journal,Vol.2, Issue  5,pp.719-729 ,Oct ,2010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128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73833"/>
            <a:ext cx="8748464" cy="1143000"/>
          </a:xfrm>
        </p:spPr>
        <p:txBody>
          <a:bodyPr/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Summarize  the  advantages of short pulse   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Freeform 438"/>
          <p:cNvSpPr>
            <a:spLocks/>
          </p:cNvSpPr>
          <p:nvPr/>
        </p:nvSpPr>
        <p:spPr bwMode="auto">
          <a:xfrm flipH="1">
            <a:off x="5292080" y="1628800"/>
            <a:ext cx="504056" cy="1390849"/>
          </a:xfrm>
          <a:custGeom>
            <a:avLst/>
            <a:gdLst>
              <a:gd name="T0" fmla="*/ 0 w 528"/>
              <a:gd name="T1" fmla="*/ 2147483647 h 976"/>
              <a:gd name="T2" fmla="*/ 2147483647 w 528"/>
              <a:gd name="T3" fmla="*/ 2147483647 h 976"/>
              <a:gd name="T4" fmla="*/ 2147483647 w 528"/>
              <a:gd name="T5" fmla="*/ 2147483647 h 976"/>
              <a:gd name="T6" fmla="*/ 2147483647 w 528"/>
              <a:gd name="T7" fmla="*/ 2147483647 h 976"/>
              <a:gd name="T8" fmla="*/ 2147483647 w 528"/>
              <a:gd name="T9" fmla="*/ 2147483647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976"/>
              <a:gd name="T17" fmla="*/ 528 w 528"/>
              <a:gd name="T18" fmla="*/ 976 h 9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976">
                <a:moveTo>
                  <a:pt x="0" y="920"/>
                </a:moveTo>
                <a:cubicBezTo>
                  <a:pt x="68" y="924"/>
                  <a:pt x="136" y="928"/>
                  <a:pt x="192" y="776"/>
                </a:cubicBezTo>
                <a:cubicBezTo>
                  <a:pt x="248" y="624"/>
                  <a:pt x="288" y="0"/>
                  <a:pt x="336" y="8"/>
                </a:cubicBezTo>
                <a:cubicBezTo>
                  <a:pt x="384" y="16"/>
                  <a:pt x="448" y="672"/>
                  <a:pt x="480" y="824"/>
                </a:cubicBezTo>
                <a:cubicBezTo>
                  <a:pt x="512" y="976"/>
                  <a:pt x="520" y="948"/>
                  <a:pt x="528" y="92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7" name="Freeform 438"/>
          <p:cNvSpPr>
            <a:spLocks/>
          </p:cNvSpPr>
          <p:nvPr/>
        </p:nvSpPr>
        <p:spPr bwMode="auto">
          <a:xfrm flipH="1">
            <a:off x="6012160" y="1628800"/>
            <a:ext cx="504056" cy="1390849"/>
          </a:xfrm>
          <a:custGeom>
            <a:avLst/>
            <a:gdLst>
              <a:gd name="T0" fmla="*/ 0 w 528"/>
              <a:gd name="T1" fmla="*/ 2147483647 h 976"/>
              <a:gd name="T2" fmla="*/ 2147483647 w 528"/>
              <a:gd name="T3" fmla="*/ 2147483647 h 976"/>
              <a:gd name="T4" fmla="*/ 2147483647 w 528"/>
              <a:gd name="T5" fmla="*/ 2147483647 h 976"/>
              <a:gd name="T6" fmla="*/ 2147483647 w 528"/>
              <a:gd name="T7" fmla="*/ 2147483647 h 976"/>
              <a:gd name="T8" fmla="*/ 2147483647 w 528"/>
              <a:gd name="T9" fmla="*/ 2147483647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976"/>
              <a:gd name="T17" fmla="*/ 528 w 528"/>
              <a:gd name="T18" fmla="*/ 976 h 9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976">
                <a:moveTo>
                  <a:pt x="0" y="920"/>
                </a:moveTo>
                <a:cubicBezTo>
                  <a:pt x="68" y="924"/>
                  <a:pt x="136" y="928"/>
                  <a:pt x="192" y="776"/>
                </a:cubicBezTo>
                <a:cubicBezTo>
                  <a:pt x="248" y="624"/>
                  <a:pt x="288" y="0"/>
                  <a:pt x="336" y="8"/>
                </a:cubicBezTo>
                <a:cubicBezTo>
                  <a:pt x="384" y="16"/>
                  <a:pt x="448" y="672"/>
                  <a:pt x="480" y="824"/>
                </a:cubicBezTo>
                <a:cubicBezTo>
                  <a:pt x="512" y="976"/>
                  <a:pt x="520" y="948"/>
                  <a:pt x="528" y="92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95536" y="5013176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dirty="0" smtClean="0">
                <a:solidFill>
                  <a:srgbClr val="FF0000"/>
                </a:solidFill>
                <a:latin typeface="+mn-lt"/>
              </a:rPr>
              <a:t>2. </a:t>
            </a:r>
            <a:r>
              <a:rPr lang="en-US" altLang="zh-TW" sz="2800" b="1" dirty="0" smtClean="0">
                <a:solidFill>
                  <a:srgbClr val="FF0000"/>
                </a:solidFill>
                <a:latin typeface="+mn-lt"/>
              </a:rPr>
              <a:t>High modulation </a:t>
            </a:r>
            <a:r>
              <a:rPr lang="en-US" altLang="zh-TW" sz="2800" b="1" dirty="0" err="1" smtClean="0">
                <a:solidFill>
                  <a:srgbClr val="FF0000"/>
                </a:solidFill>
                <a:latin typeface="+mn-lt"/>
              </a:rPr>
              <a:t>depth</a:t>
            </a:r>
            <a:r>
              <a:rPr lang="en-US" altLang="zh-TW" sz="3600" b="1" dirty="0" err="1" smtClean="0">
                <a:solidFill>
                  <a:srgbClr val="FF0000"/>
                </a:solidFill>
                <a:latin typeface="+mn-lt"/>
              </a:rPr>
              <a:t>→</a:t>
            </a:r>
            <a:r>
              <a:rPr lang="en-US" altLang="zh-TW" sz="2800" b="1" dirty="0" err="1" smtClean="0">
                <a:solidFill>
                  <a:srgbClr val="FF0000"/>
                </a:solidFill>
                <a:latin typeface="+mn-lt"/>
              </a:rPr>
              <a:t>Enhancement</a:t>
            </a:r>
            <a:r>
              <a:rPr lang="en-US" altLang="zh-TW" sz="2800" b="1" dirty="0" smtClean="0">
                <a:solidFill>
                  <a:srgbClr val="FF0000"/>
                </a:solidFill>
                <a:latin typeface="+mn-lt"/>
              </a:rPr>
              <a:t> power </a:t>
            </a:r>
            <a:r>
              <a:rPr lang="en-US" altLang="zh-TW" sz="3600" b="1" dirty="0" smtClean="0">
                <a:solidFill>
                  <a:srgbClr val="FF0000"/>
                </a:solidFill>
                <a:latin typeface="+mn-lt"/>
              </a:rPr>
              <a:t>↑</a:t>
            </a:r>
            <a:r>
              <a:rPr lang="en-US" altLang="zh-TW" sz="2800" b="1" dirty="0" smtClean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395536" y="4365104"/>
            <a:ext cx="8028384" cy="648072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1.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Reduce thermal effect  for photodiode</a:t>
            </a:r>
          </a:p>
          <a:p>
            <a:pPr>
              <a:buNone/>
            </a:pP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sp>
        <p:nvSpPr>
          <p:cNvPr id="12" name="手繪多邊形 11"/>
          <p:cNvSpPr/>
          <p:nvPr/>
        </p:nvSpPr>
        <p:spPr bwMode="auto">
          <a:xfrm>
            <a:off x="1187624" y="1700808"/>
            <a:ext cx="2952328" cy="936104"/>
          </a:xfrm>
          <a:custGeom>
            <a:avLst/>
            <a:gdLst>
              <a:gd name="connsiteX0" fmla="*/ 0 w 2886075"/>
              <a:gd name="connsiteY0" fmla="*/ 890587 h 890587"/>
              <a:gd name="connsiteX1" fmla="*/ 614363 w 2886075"/>
              <a:gd name="connsiteY1" fmla="*/ 47624 h 890587"/>
              <a:gd name="connsiteX2" fmla="*/ 1443038 w 2886075"/>
              <a:gd name="connsiteY2" fmla="*/ 833437 h 890587"/>
              <a:gd name="connsiteX3" fmla="*/ 2157413 w 2886075"/>
              <a:gd name="connsiteY3" fmla="*/ 4762 h 890587"/>
              <a:gd name="connsiteX4" fmla="*/ 2886075 w 2886075"/>
              <a:gd name="connsiteY4" fmla="*/ 862012 h 8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6075" h="890587">
                <a:moveTo>
                  <a:pt x="0" y="890587"/>
                </a:moveTo>
                <a:cubicBezTo>
                  <a:pt x="186928" y="473868"/>
                  <a:pt x="373857" y="57149"/>
                  <a:pt x="614363" y="47624"/>
                </a:cubicBezTo>
                <a:cubicBezTo>
                  <a:pt x="854869" y="38099"/>
                  <a:pt x="1185863" y="840581"/>
                  <a:pt x="1443038" y="833437"/>
                </a:cubicBezTo>
                <a:cubicBezTo>
                  <a:pt x="1700213" y="826293"/>
                  <a:pt x="1916907" y="0"/>
                  <a:pt x="2157413" y="4762"/>
                </a:cubicBezTo>
                <a:cubicBezTo>
                  <a:pt x="2397919" y="9524"/>
                  <a:pt x="2641997" y="435768"/>
                  <a:pt x="2886075" y="862012"/>
                </a:cubicBezTo>
              </a:path>
            </a:pathLst>
          </a:cu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Freeform 438"/>
          <p:cNvSpPr>
            <a:spLocks/>
          </p:cNvSpPr>
          <p:nvPr/>
        </p:nvSpPr>
        <p:spPr bwMode="auto">
          <a:xfrm flipH="1">
            <a:off x="6732240" y="1628800"/>
            <a:ext cx="504056" cy="1390849"/>
          </a:xfrm>
          <a:custGeom>
            <a:avLst/>
            <a:gdLst>
              <a:gd name="T0" fmla="*/ 0 w 528"/>
              <a:gd name="T1" fmla="*/ 2147483647 h 976"/>
              <a:gd name="T2" fmla="*/ 2147483647 w 528"/>
              <a:gd name="T3" fmla="*/ 2147483647 h 976"/>
              <a:gd name="T4" fmla="*/ 2147483647 w 528"/>
              <a:gd name="T5" fmla="*/ 2147483647 h 976"/>
              <a:gd name="T6" fmla="*/ 2147483647 w 528"/>
              <a:gd name="T7" fmla="*/ 2147483647 h 976"/>
              <a:gd name="T8" fmla="*/ 2147483647 w 528"/>
              <a:gd name="T9" fmla="*/ 2147483647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976"/>
              <a:gd name="T17" fmla="*/ 528 w 528"/>
              <a:gd name="T18" fmla="*/ 976 h 9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976">
                <a:moveTo>
                  <a:pt x="0" y="920"/>
                </a:moveTo>
                <a:cubicBezTo>
                  <a:pt x="68" y="924"/>
                  <a:pt x="136" y="928"/>
                  <a:pt x="192" y="776"/>
                </a:cubicBezTo>
                <a:cubicBezTo>
                  <a:pt x="248" y="624"/>
                  <a:pt x="288" y="0"/>
                  <a:pt x="336" y="8"/>
                </a:cubicBezTo>
                <a:cubicBezTo>
                  <a:pt x="384" y="16"/>
                  <a:pt x="448" y="672"/>
                  <a:pt x="480" y="824"/>
                </a:cubicBezTo>
                <a:cubicBezTo>
                  <a:pt x="512" y="976"/>
                  <a:pt x="520" y="948"/>
                  <a:pt x="528" y="92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16" name="Freeform 438"/>
          <p:cNvSpPr>
            <a:spLocks/>
          </p:cNvSpPr>
          <p:nvPr/>
        </p:nvSpPr>
        <p:spPr bwMode="auto">
          <a:xfrm flipH="1">
            <a:off x="7452320" y="1628800"/>
            <a:ext cx="504056" cy="1390849"/>
          </a:xfrm>
          <a:custGeom>
            <a:avLst/>
            <a:gdLst>
              <a:gd name="T0" fmla="*/ 0 w 528"/>
              <a:gd name="T1" fmla="*/ 2147483647 h 976"/>
              <a:gd name="T2" fmla="*/ 2147483647 w 528"/>
              <a:gd name="T3" fmla="*/ 2147483647 h 976"/>
              <a:gd name="T4" fmla="*/ 2147483647 w 528"/>
              <a:gd name="T5" fmla="*/ 2147483647 h 976"/>
              <a:gd name="T6" fmla="*/ 2147483647 w 528"/>
              <a:gd name="T7" fmla="*/ 2147483647 h 976"/>
              <a:gd name="T8" fmla="*/ 2147483647 w 528"/>
              <a:gd name="T9" fmla="*/ 2147483647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976"/>
              <a:gd name="T17" fmla="*/ 528 w 528"/>
              <a:gd name="T18" fmla="*/ 976 h 9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976">
                <a:moveTo>
                  <a:pt x="0" y="920"/>
                </a:moveTo>
                <a:cubicBezTo>
                  <a:pt x="68" y="924"/>
                  <a:pt x="136" y="928"/>
                  <a:pt x="192" y="776"/>
                </a:cubicBezTo>
                <a:cubicBezTo>
                  <a:pt x="248" y="624"/>
                  <a:pt x="288" y="0"/>
                  <a:pt x="336" y="8"/>
                </a:cubicBezTo>
                <a:cubicBezTo>
                  <a:pt x="384" y="16"/>
                  <a:pt x="448" y="672"/>
                  <a:pt x="480" y="824"/>
                </a:cubicBezTo>
                <a:cubicBezTo>
                  <a:pt x="512" y="976"/>
                  <a:pt x="520" y="948"/>
                  <a:pt x="528" y="92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187624" y="2996952"/>
            <a:ext cx="332975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TW" dirty="0" err="1" smtClean="0">
                <a:solidFill>
                  <a:srgbClr val="FFC000"/>
                </a:solidFill>
              </a:rPr>
              <a:t>Sinusiodal</a:t>
            </a:r>
            <a:r>
              <a:rPr lang="en-US" altLang="zh-TW" dirty="0" smtClean="0">
                <a:solidFill>
                  <a:srgbClr val="FFC000"/>
                </a:solidFill>
              </a:rPr>
              <a:t> </a:t>
            </a:r>
            <a:r>
              <a:rPr lang="en-US" altLang="zh-TW" dirty="0" err="1" smtClean="0">
                <a:solidFill>
                  <a:srgbClr val="FFC000"/>
                </a:solidFill>
              </a:rPr>
              <a:t>Singal</a:t>
            </a:r>
            <a:endParaRPr lang="zh-TW" altLang="en-US" dirty="0">
              <a:solidFill>
                <a:srgbClr val="FFC000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 bwMode="auto">
          <a:xfrm>
            <a:off x="4211960" y="2132856"/>
            <a:ext cx="792088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5220072" y="2996952"/>
            <a:ext cx="289534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TW" dirty="0" smtClean="0">
                <a:solidFill>
                  <a:schemeClr val="accent2"/>
                </a:solidFill>
              </a:rPr>
              <a:t>Shorter  Pulse 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cxnSp>
        <p:nvCxnSpPr>
          <p:cNvPr id="22" name="直線接點 21"/>
          <p:cNvCxnSpPr/>
          <p:nvPr/>
        </p:nvCxnSpPr>
        <p:spPr bwMode="auto">
          <a:xfrm>
            <a:off x="5724128" y="2924944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 bwMode="auto">
          <a:xfrm>
            <a:off x="6444208" y="2924944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 bwMode="auto">
          <a:xfrm>
            <a:off x="7164288" y="2924944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827584" y="3789040"/>
            <a:ext cx="300915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TW" b="1" dirty="0" smtClean="0">
                <a:solidFill>
                  <a:schemeClr val="bg1"/>
                </a:solidFill>
              </a:rPr>
              <a:t>Improvement :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6444208" y="1772816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lvl="0" indent="-342900" algn="l" eaLnBrk="0" hangingPunct="0">
              <a:spcBef>
                <a:spcPct val="20000"/>
              </a:spcBef>
            </a:pPr>
            <a:r>
              <a:rPr lang="en-US" altLang="zh-TW" b="1" kern="0" dirty="0" smtClean="0">
                <a:solidFill>
                  <a:srgbClr val="FF0000"/>
                </a:solidFill>
                <a:latin typeface="+mn-lt"/>
                <a:ea typeface="+mn-ea"/>
              </a:rPr>
              <a:t>Duty Cycle</a:t>
            </a:r>
            <a:r>
              <a:rPr lang="en-US" altLang="zh-TW" sz="4000" kern="0" dirty="0" smtClean="0">
                <a:solidFill>
                  <a:srgbClr val="FF0000"/>
                </a:solidFill>
                <a:latin typeface="+mn-lt"/>
                <a:ea typeface="+mn-ea"/>
              </a:rPr>
              <a:t>↓</a:t>
            </a:r>
            <a:endParaRPr kumimoji="1" lang="en-US" altLang="zh-TW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47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 build="p"/>
      <p:bldP spid="15" grpId="0" animBg="1"/>
      <p:bldP spid="16" grpId="0" animBg="1"/>
      <p:bldP spid="20" grpId="0" animBg="1"/>
      <p:bldP spid="26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200" b="1" dirty="0" smtClean="0">
                <a:solidFill>
                  <a:srgbClr val="FFFFCC"/>
                </a:solidFill>
              </a:rPr>
              <a:t>Adaptive Photonic MMW Source for Access Network</a:t>
            </a:r>
            <a:endParaRPr lang="zh-TW" altLang="en-US" sz="3200" b="1" dirty="0" smtClean="0">
              <a:solidFill>
                <a:srgbClr val="FFFFCC"/>
              </a:solidFill>
            </a:endParaRPr>
          </a:p>
        </p:txBody>
      </p:sp>
      <p:pic>
        <p:nvPicPr>
          <p:cNvPr id="23555" name="圖片 3" descr="圖片4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30313"/>
            <a:ext cx="6692900" cy="551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692275" y="3213100"/>
            <a:ext cx="597535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i="1" u="sng" dirty="0">
                <a:solidFill>
                  <a:srgbClr val="92D050"/>
                </a:solidFill>
              </a:rPr>
              <a:t>Generate 1-ps optical pulse </a:t>
            </a:r>
            <a:r>
              <a:rPr lang="en-US" altLang="zh-TW" b="1" i="1" u="sng" dirty="0" smtClean="0">
                <a:solidFill>
                  <a:srgbClr val="92D050"/>
                </a:solidFill>
              </a:rPr>
              <a:t>train (~400 GHz rept. rate) </a:t>
            </a:r>
            <a:r>
              <a:rPr lang="en-US" altLang="zh-TW" b="1" i="1" u="sng" dirty="0">
                <a:solidFill>
                  <a:srgbClr val="92D050"/>
                </a:solidFill>
              </a:rPr>
              <a:t>for higher MMW power!!</a:t>
            </a:r>
            <a:endParaRPr lang="zh-TW" altLang="en-US" b="1" i="1" u="sng" dirty="0">
              <a:solidFill>
                <a:srgbClr val="92D050"/>
              </a:solidFill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23850" y="5445125"/>
            <a:ext cx="8712200" cy="10779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Indepently Manipulate Phase and Amplitude of each comb line!!</a:t>
            </a:r>
            <a:endParaRPr lang="zh-TW" altLang="en-US"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IA_beating.em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0300" y="2547881"/>
            <a:ext cx="4297676" cy="2609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512" y="13407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Line-by-line shaped comb spectrum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355976" y="13407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TW" sz="2400" dirty="0" smtClean="0"/>
              <a:t>The measured time-domain intensity autocorrelation traces of the 280 GHz pulse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547664" y="33265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Photonic MMW Source (IV)</a:t>
            </a:r>
            <a:endParaRPr lang="zh-TW" altLang="en-US" sz="4000" dirty="0"/>
          </a:p>
        </p:txBody>
      </p:sp>
      <p:sp>
        <p:nvSpPr>
          <p:cNvPr id="7" name="矩形 6"/>
          <p:cNvSpPr/>
          <p:nvPr/>
        </p:nvSpPr>
        <p:spPr>
          <a:xfrm>
            <a:off x="4751512" y="5488834"/>
            <a:ext cx="4211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 smtClean="0">
                <a:solidFill>
                  <a:srgbClr val="FF0000"/>
                </a:solidFill>
                <a:latin typeface="+mn-lt"/>
              </a:rPr>
              <a:t>FWHM  300fs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 ＜</a:t>
            </a:r>
            <a:r>
              <a:rPr lang="en-US" altLang="zh-TW" sz="2800" b="1" dirty="0" smtClean="0">
                <a:solidFill>
                  <a:srgbClr val="FF0000"/>
                </a:solidFill>
                <a:latin typeface="+mn-lt"/>
              </a:rPr>
              <a:t> 1ps</a:t>
            </a:r>
            <a:endParaRPr lang="zh-TW" altLang="en-US" sz="2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直線單箭頭接點 13"/>
          <p:cNvCxnSpPr/>
          <p:nvPr/>
        </p:nvCxnSpPr>
        <p:spPr bwMode="auto">
          <a:xfrm>
            <a:off x="5652120" y="3852536"/>
            <a:ext cx="498702" cy="1584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 bwMode="auto">
          <a:xfrm>
            <a:off x="5004048" y="3573016"/>
            <a:ext cx="0" cy="0"/>
          </a:xfrm>
          <a:prstGeom prst="line">
            <a:avLst/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10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0" y="2547881"/>
            <a:ext cx="3922379" cy="260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17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 bwMode="auto">
          <a:xfrm>
            <a:off x="467544" y="12576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b="1" i="1" u="sng" dirty="0" smtClean="0">
                <a:solidFill>
                  <a:srgbClr val="FF0000"/>
                </a:solidFill>
              </a:rPr>
              <a:t>Record-High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 Photo-Generated 124 GHz MMW Power: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Optical MMW Short Pulse Source   </a:t>
            </a:r>
            <a:endParaRPr lang="zh-TW" alt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113667" name="Picture 3" descr="Figure 4 MM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089040"/>
            <a:ext cx="6192688" cy="270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3668" name="Picture 4" descr="Figure 5M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789040"/>
            <a:ext cx="6264696" cy="270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橢圓 7"/>
          <p:cNvSpPr/>
          <p:nvPr/>
        </p:nvSpPr>
        <p:spPr bwMode="auto">
          <a:xfrm>
            <a:off x="6804248" y="4365104"/>
            <a:ext cx="360040" cy="360040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0" name="直線單箭頭接點 9"/>
          <p:cNvCxnSpPr>
            <a:stCxn id="8" idx="2"/>
          </p:cNvCxnSpPr>
          <p:nvPr/>
        </p:nvCxnSpPr>
        <p:spPr bwMode="auto">
          <a:xfrm rot="10800000" flipV="1">
            <a:off x="6588224" y="4545124"/>
            <a:ext cx="216024" cy="6840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文字方塊 10"/>
          <p:cNvSpPr txBox="1"/>
          <p:nvPr/>
        </p:nvSpPr>
        <p:spPr>
          <a:xfrm>
            <a:off x="4644008" y="515719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15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dBm</a:t>
            </a:r>
            <a:r>
              <a:rPr lang="en-US" altLang="zh-TW" sz="2000" dirty="0" smtClean="0">
                <a:solidFill>
                  <a:srgbClr val="FF0000"/>
                </a:solidFill>
              </a:rPr>
              <a:t>, 31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mW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43808" y="574545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Record-high</a:t>
            </a:r>
            <a:r>
              <a:rPr lang="en-US" altLang="zh-TW" sz="2000" dirty="0" smtClean="0">
                <a:solidFill>
                  <a:srgbClr val="00B050"/>
                </a:solidFill>
              </a:rPr>
              <a:t> MMW power (</a:t>
            </a:r>
            <a:r>
              <a:rPr lang="en-US" altLang="zh-TW" sz="2000" dirty="0" smtClean="0">
                <a:solidFill>
                  <a:srgbClr val="FF0000"/>
                </a:solidFill>
              </a:rPr>
              <a:t>31 vs. 20 </a:t>
            </a:r>
            <a:r>
              <a:rPr lang="en-US" altLang="zh-TW" sz="2000" dirty="0" err="1" smtClean="0">
                <a:solidFill>
                  <a:srgbClr val="00B050"/>
                </a:solidFill>
              </a:rPr>
              <a:t>mW</a:t>
            </a:r>
            <a:r>
              <a:rPr lang="en-US" altLang="zh-TW" sz="2000" dirty="0" smtClean="0">
                <a:solidFill>
                  <a:srgbClr val="00B050"/>
                </a:solidFill>
              </a:rPr>
              <a:t> (UTC-PD))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331640" y="350100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MMW Power increases with number of comb lines (pulse width shortening) 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FFCC"/>
                </a:solidFill>
              </a:rPr>
              <a:t>The breakthrough of NBUTC-PD: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Geometrical Structure of PD array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Optical MMW Source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0000"/>
                </a:solidFill>
              </a:rPr>
              <a:t>Good Heat-Sinking for Sub-THz Operation  </a:t>
            </a:r>
            <a:endParaRPr lang="zh-TW" alt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5443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0000"/>
                </a:solidFill>
              </a:rPr>
              <a:t>Introduction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MMW Over Fiber Communication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344816" cy="39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7344816" cy="392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文字方塊 35"/>
          <p:cNvSpPr txBox="1"/>
          <p:nvPr/>
        </p:nvSpPr>
        <p:spPr>
          <a:xfrm>
            <a:off x="3851920" y="2492896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Heat-sinking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932040" y="198884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Speed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向下箭號 25"/>
          <p:cNvSpPr/>
          <p:nvPr/>
        </p:nvSpPr>
        <p:spPr bwMode="auto">
          <a:xfrm>
            <a:off x="3419872" y="3068960"/>
            <a:ext cx="432048" cy="576064"/>
          </a:xfrm>
          <a:prstGeom prst="down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燕尾形向右箭號 23"/>
          <p:cNvSpPr/>
          <p:nvPr/>
        </p:nvSpPr>
        <p:spPr bwMode="auto">
          <a:xfrm>
            <a:off x="1403648" y="2708920"/>
            <a:ext cx="2232248" cy="484632"/>
          </a:xfrm>
          <a:prstGeom prst="notched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向下箭號 28"/>
          <p:cNvSpPr/>
          <p:nvPr/>
        </p:nvSpPr>
        <p:spPr bwMode="auto">
          <a:xfrm>
            <a:off x="5652120" y="2636912"/>
            <a:ext cx="360040" cy="3600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275856" y="2492896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Heat-sinking</a:t>
            </a:r>
            <a:endParaRPr lang="zh-TW" alt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向下箭號 20"/>
          <p:cNvSpPr/>
          <p:nvPr/>
        </p:nvSpPr>
        <p:spPr bwMode="auto">
          <a:xfrm>
            <a:off x="5724128" y="2060848"/>
            <a:ext cx="288032" cy="360040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393519" y="1916832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Speed</a:t>
            </a:r>
            <a:endParaRPr lang="zh-TW" alt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向上箭號 21"/>
          <p:cNvSpPr/>
          <p:nvPr/>
        </p:nvSpPr>
        <p:spPr bwMode="auto">
          <a:xfrm>
            <a:off x="5724128" y="1556792"/>
            <a:ext cx="288032" cy="360040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44008" y="1484784"/>
            <a:ext cx="108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Yield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4" name="向上箭號 33"/>
          <p:cNvSpPr/>
          <p:nvPr/>
        </p:nvSpPr>
        <p:spPr bwMode="auto">
          <a:xfrm>
            <a:off x="6228184" y="2060848"/>
            <a:ext cx="360040" cy="432048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 bwMode="auto">
          <a:xfrm>
            <a:off x="1403648" y="3068960"/>
            <a:ext cx="194421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 bwMode="auto">
          <a:xfrm>
            <a:off x="3347864" y="3068960"/>
            <a:ext cx="0" cy="36004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 bwMode="auto">
          <a:xfrm flipH="1" flipV="1">
            <a:off x="1475656" y="3140968"/>
            <a:ext cx="1872208" cy="2880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altLang="zh-TW" sz="3200" dirty="0" smtClean="0">
                <a:solidFill>
                  <a:schemeClr val="bg1"/>
                </a:solidFill>
              </a:rPr>
              <a:t>cross-sectional view (after flip-chip bonding) of structures A and B</a:t>
            </a:r>
            <a:r>
              <a:rPr lang="zh-TW" altLang="en-US" sz="3200" dirty="0" smtClean="0">
                <a:solidFill>
                  <a:schemeClr val="bg1"/>
                </a:solidFill>
              </a:rPr>
              <a:t/>
            </a:r>
            <a:br>
              <a:rPr lang="zh-TW" altLang="en-US" sz="3200" dirty="0" smtClean="0">
                <a:solidFill>
                  <a:schemeClr val="bg1"/>
                </a:solidFill>
              </a:rPr>
            </a:b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115616" y="2708920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Signal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012160" y="184482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123728" y="2780928"/>
            <a:ext cx="931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Signal</a:t>
            </a:r>
            <a:endParaRPr lang="zh-TW" altLang="en-US" sz="1600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3779912" y="234888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cxnSp>
        <p:nvCxnSpPr>
          <p:cNvPr id="25" name="直線單箭頭接點 24"/>
          <p:cNvCxnSpPr/>
          <p:nvPr/>
        </p:nvCxnSpPr>
        <p:spPr bwMode="auto">
          <a:xfrm>
            <a:off x="2627784" y="3212976"/>
            <a:ext cx="64807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 bwMode="auto">
          <a:xfrm>
            <a:off x="4211960" y="2132856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直線單箭頭接點 29"/>
          <p:cNvCxnSpPr/>
          <p:nvPr/>
        </p:nvCxnSpPr>
        <p:spPr bwMode="auto">
          <a:xfrm>
            <a:off x="3347864" y="3212976"/>
            <a:ext cx="0" cy="36004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 bwMode="auto">
          <a:xfrm flipH="1" flipV="1">
            <a:off x="2627784" y="3284984"/>
            <a:ext cx="648072" cy="2880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3851920" y="1484784"/>
            <a:ext cx="2417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Maybe Yield</a:t>
            </a:r>
            <a:endParaRPr lang="zh-TW" altLang="en-US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向下箭號 34"/>
          <p:cNvSpPr/>
          <p:nvPr/>
        </p:nvSpPr>
        <p:spPr bwMode="auto">
          <a:xfrm>
            <a:off x="6228184" y="1556792"/>
            <a:ext cx="360040" cy="432048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向上箭號 36"/>
          <p:cNvSpPr/>
          <p:nvPr/>
        </p:nvSpPr>
        <p:spPr bwMode="auto">
          <a:xfrm>
            <a:off x="6228184" y="2564904"/>
            <a:ext cx="360040" cy="432048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8" name="燕尾形向右箭號 37"/>
          <p:cNvSpPr/>
          <p:nvPr/>
        </p:nvSpPr>
        <p:spPr bwMode="auto">
          <a:xfrm>
            <a:off x="2627784" y="2852936"/>
            <a:ext cx="792088" cy="360040"/>
          </a:xfrm>
          <a:prstGeom prst="notched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向下箭號 38"/>
          <p:cNvSpPr/>
          <p:nvPr/>
        </p:nvSpPr>
        <p:spPr bwMode="auto">
          <a:xfrm>
            <a:off x="3203848" y="3212976"/>
            <a:ext cx="432048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702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4.21832E-6 C 0.07171 -0.00717 0.14358 -0.01411 0.17153 -4.21832E-6 C 0.19948 0.01411 0.20348 0.08418 0.16754 0.08488 C 0.1316 0.08557 0.04376 0.04441 -0.04409 0.00347 " pathEditMode="relative" ptsTypes="aa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43 -0.00833 0.04878 -0.01665 0.05972 0 C 0.07066 0.01665 0.07986 0.09829 0.06614 0.10037 C 0.05243 0.10245 -0.00729 0.02683 -0.02205 0.01203 " pathEditMode="relative" ptsTypes="aaaA">
                                      <p:cBhvr>
                                        <p:cTn id="1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3" grpId="0"/>
      <p:bldP spid="26" grpId="0" animBg="1"/>
      <p:bldP spid="26" grpId="1" animBg="1"/>
      <p:bldP spid="24" grpId="0" animBg="1"/>
      <p:bldP spid="24" grpId="1" animBg="1"/>
      <p:bldP spid="29" grpId="0" animBg="1"/>
      <p:bldP spid="29" grpId="1" animBg="1"/>
      <p:bldP spid="27" grpId="0"/>
      <p:bldP spid="27" grpId="1"/>
      <p:bldP spid="21" grpId="0" animBg="1"/>
      <p:bldP spid="21" grpId="1" animBg="1"/>
      <p:bldP spid="20" grpId="0"/>
      <p:bldP spid="20" grpId="1"/>
      <p:bldP spid="22" grpId="0" animBg="1"/>
      <p:bldP spid="22" grpId="1" animBg="1"/>
      <p:bldP spid="19" grpId="0"/>
      <p:bldP spid="19" grpId="1"/>
      <p:bldP spid="34" grpId="0" animBg="1"/>
      <p:bldP spid="16" grpId="0"/>
      <p:bldP spid="16" grpId="1"/>
      <p:bldP spid="16" grpId="2"/>
      <p:bldP spid="18" grpId="0"/>
      <p:bldP spid="18" grpId="1"/>
      <p:bldP spid="18" grpId="2"/>
      <p:bldP spid="31" grpId="0"/>
      <p:bldP spid="35" grpId="0" animBg="1"/>
      <p:bldP spid="37" grpId="0" animBg="1"/>
      <p:bldP spid="38" grpId="0" animBg="1"/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>
                <a:solidFill>
                  <a:schemeClr val="bg1"/>
                </a:solidFill>
              </a:rPr>
              <a:t>Modeling Flip-Chip bonding structure 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O-E bandwidth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/>
          </p:nvPr>
        </p:nvGraphicFramePr>
        <p:xfrm>
          <a:off x="2603303" y="3215722"/>
          <a:ext cx="4159733" cy="288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2" name="Graph" r:id="rId4" imgW="4160160" imgH="2887200" progId="Origin50.Graph">
                  <p:embed/>
                </p:oleObj>
              </mc:Choice>
              <mc:Fallback>
                <p:oleObj name="Graph" r:id="rId4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303" y="3215722"/>
                        <a:ext cx="4159733" cy="28896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6" descr="51651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0146" y="1273369"/>
            <a:ext cx="6376012" cy="1939605"/>
          </a:xfrm>
          <a:prstGeom prst="rect">
            <a:avLst/>
          </a:prstGeom>
          <a:solidFill>
            <a:schemeClr val="bg1"/>
          </a:solidFill>
          <a:ln/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4139952" y="2137617"/>
            <a:ext cx="1070248" cy="217429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爆炸 1 13"/>
          <p:cNvSpPr/>
          <p:nvPr/>
        </p:nvSpPr>
        <p:spPr bwMode="auto">
          <a:xfrm>
            <a:off x="259904" y="2137617"/>
            <a:ext cx="9036496" cy="2697162"/>
          </a:xfrm>
          <a:prstGeom prst="irregularSeal1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87996" y="3009144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 smtClean="0">
                <a:solidFill>
                  <a:srgbClr val="FF0000"/>
                </a:solidFill>
              </a:rPr>
              <a:t>Flip-Chip bonding structure has strong influence on </a:t>
            </a:r>
            <a:r>
              <a:rPr lang="en-US" altLang="zh-TW" sz="2800" b="1" i="1" u="sng" dirty="0">
                <a:solidFill>
                  <a:srgbClr val="FF0000"/>
                </a:solidFill>
              </a:rPr>
              <a:t>O-E </a:t>
            </a:r>
            <a:r>
              <a:rPr lang="en-US" altLang="zh-TW" sz="2800" b="1" i="1" u="sng" dirty="0" smtClean="0">
                <a:solidFill>
                  <a:srgbClr val="FF0000"/>
                </a:solidFill>
              </a:rPr>
              <a:t>bandwidth! </a:t>
            </a:r>
            <a:endParaRPr lang="zh-TW" altLang="en-US" sz="28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 descr="C:\Users\group-Ultra\Desktop\未命名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2875"/>
            <a:ext cx="4023979" cy="37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2" name="Picture 2" descr="C:\Users\group-Ultra\Desktop\未命名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07150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928992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Record Fastest  PD (1.55 </a:t>
            </a:r>
            <a:r>
              <a:rPr lang="en-US" altLang="zh-TW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zh-TW" dirty="0" smtClean="0">
                <a:solidFill>
                  <a:srgbClr val="FF0000"/>
                </a:solidFill>
              </a:rPr>
              <a:t>m) 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3568" y="3455129"/>
            <a:ext cx="81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Under 12.5 Ohm load: Poor output power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No reported saturation current 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Low responsivity (&lt;0.01 A/W)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9633" y="1196752"/>
            <a:ext cx="66967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</a:rPr>
              <a:t>InP</a:t>
            </a:r>
            <a:r>
              <a:rPr lang="en-US" altLang="zh-TW" b="1" dirty="0">
                <a:solidFill>
                  <a:srgbClr val="FF0000"/>
                </a:solidFill>
              </a:rPr>
              <a:t>/</a:t>
            </a:r>
            <a:r>
              <a:rPr lang="en-US" altLang="zh-TW" b="1" dirty="0" err="1">
                <a:solidFill>
                  <a:srgbClr val="FF0000"/>
                </a:solidFill>
              </a:rPr>
              <a:t>lnGaAs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 err="1">
                <a:solidFill>
                  <a:srgbClr val="FF0000"/>
                </a:solidFill>
              </a:rPr>
              <a:t>uni</a:t>
            </a:r>
            <a:r>
              <a:rPr lang="en-US" altLang="zh-TW" b="1" dirty="0">
                <a:solidFill>
                  <a:srgbClr val="FF0000"/>
                </a:solidFill>
              </a:rPr>
              <a:t>-travelling-carrier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photodiode with 310GHz bandwidth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5536" y="3326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Measured and modeling O-E bandwidth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62706" y="-865814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215106" y="-713414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67506" y="-561014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62706" y="-865814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083120" y="4221111"/>
            <a:ext cx="8060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TW" sz="1800" b="1" i="1" u="sng" dirty="0">
                <a:solidFill>
                  <a:srgbClr val="FFFF00"/>
                </a:solidFill>
              </a:rPr>
              <a:t>U</a:t>
            </a:r>
            <a:r>
              <a:rPr lang="en-US" altLang="zh-TW" sz="1800" b="1" i="1" u="sng" dirty="0" smtClean="0">
                <a:solidFill>
                  <a:srgbClr val="FFFF00"/>
                </a:solidFill>
              </a:rPr>
              <a:t>nder low </a:t>
            </a:r>
            <a:r>
              <a:rPr lang="en-US" altLang="zh-TW" sz="1800" b="1" i="1" u="sng" dirty="0">
                <a:solidFill>
                  <a:srgbClr val="FFFF00"/>
                </a:solidFill>
              </a:rPr>
              <a:t>output photocurrent (3 mA), the optimum bias for maximum </a:t>
            </a:r>
            <a:r>
              <a:rPr lang="en-US" altLang="zh-TW" sz="1800" b="1" i="1" u="sng" dirty="0" smtClean="0">
                <a:solidFill>
                  <a:srgbClr val="FFFF00"/>
                </a:solidFill>
              </a:rPr>
              <a:t> speed performance </a:t>
            </a:r>
            <a:r>
              <a:rPr lang="en-US" altLang="zh-TW" sz="1800" b="1" i="1" u="sng" dirty="0">
                <a:solidFill>
                  <a:srgbClr val="FFFF00"/>
                </a:solidFill>
              </a:rPr>
              <a:t>happens at -0.5 V. </a:t>
            </a:r>
            <a:r>
              <a:rPr lang="en-US" altLang="zh-TW" sz="1800" b="1" i="1" u="sng" dirty="0" smtClean="0">
                <a:solidFill>
                  <a:srgbClr val="FFFF00"/>
                </a:solidFill>
              </a:rPr>
              <a:t>  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(“50 Ohm load”)</a:t>
            </a:r>
            <a:endParaRPr lang="en-US" altLang="zh-TW" sz="2000" b="1" i="1" u="sng" dirty="0" smtClean="0">
              <a:solidFill>
                <a:srgbClr val="FF0000"/>
              </a:solidFill>
            </a:endParaRPr>
          </a:p>
        </p:txBody>
      </p: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220161"/>
            <a:ext cx="9323388" cy="2634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16" name="直線單箭頭接點 15"/>
          <p:cNvCxnSpPr/>
          <p:nvPr/>
        </p:nvCxnSpPr>
        <p:spPr bwMode="auto">
          <a:xfrm>
            <a:off x="2924009" y="2059130"/>
            <a:ext cx="0" cy="1800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1826394" y="3859330"/>
            <a:ext cx="243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 smtClean="0">
                <a:solidFill>
                  <a:srgbClr val="FF0000"/>
                </a:solidFill>
              </a:rPr>
              <a:t>315GHz</a:t>
            </a:r>
          </a:p>
        </p:txBody>
      </p:sp>
      <p:cxnSp>
        <p:nvCxnSpPr>
          <p:cNvPr id="19" name="直線單箭頭接點 18"/>
          <p:cNvCxnSpPr/>
          <p:nvPr/>
        </p:nvCxnSpPr>
        <p:spPr bwMode="auto">
          <a:xfrm>
            <a:off x="5671364" y="2059130"/>
            <a:ext cx="27967" cy="179593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4573749" y="3859330"/>
            <a:ext cx="243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 smtClean="0">
                <a:solidFill>
                  <a:srgbClr val="FF0000"/>
                </a:solidFill>
              </a:rPr>
              <a:t>300GHz</a:t>
            </a:r>
          </a:p>
        </p:txBody>
      </p:sp>
      <p:cxnSp>
        <p:nvCxnSpPr>
          <p:cNvPr id="21" name="直線單箭頭接點 20"/>
          <p:cNvCxnSpPr/>
          <p:nvPr/>
        </p:nvCxnSpPr>
        <p:spPr bwMode="auto">
          <a:xfrm>
            <a:off x="8495171" y="1987122"/>
            <a:ext cx="27967" cy="179593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7425523" y="3859330"/>
            <a:ext cx="243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 smtClean="0">
                <a:solidFill>
                  <a:srgbClr val="FF0000"/>
                </a:solidFill>
              </a:rPr>
              <a:t>300GHz</a:t>
            </a: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825398" y="2629211"/>
            <a:ext cx="1224136" cy="3600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6453800" y="2989251"/>
            <a:ext cx="1224136" cy="3600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3651201" y="2807721"/>
            <a:ext cx="1224136" cy="3600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1106314" y="4870901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TW" sz="1800" b="1" i="1" u="sng" dirty="0" smtClean="0">
                <a:solidFill>
                  <a:srgbClr val="FFFF00"/>
                </a:solidFill>
              </a:rPr>
              <a:t>when </a:t>
            </a:r>
            <a:r>
              <a:rPr lang="en-US" altLang="zh-TW" sz="1800" b="1" i="1" u="sng" dirty="0">
                <a:solidFill>
                  <a:srgbClr val="FFFF00"/>
                </a:solidFill>
              </a:rPr>
              <a:t>the output photocurrent reaches 8 </a:t>
            </a:r>
            <a:r>
              <a:rPr lang="en-US" altLang="zh-TW" sz="1800" b="1" i="1" u="sng" dirty="0" smtClean="0">
                <a:solidFill>
                  <a:srgbClr val="FFFF00"/>
                </a:solidFill>
              </a:rPr>
              <a:t>mA, </a:t>
            </a:r>
            <a:r>
              <a:rPr lang="en-US" altLang="zh-TW" sz="1800" b="1" i="1" u="sng" dirty="0">
                <a:solidFill>
                  <a:srgbClr val="FFFF00"/>
                </a:solidFill>
              </a:rPr>
              <a:t>the optimum bias shifts to -</a:t>
            </a:r>
            <a:r>
              <a:rPr lang="en-US" altLang="zh-TW" sz="1800" b="1" i="1" u="sng" dirty="0" smtClean="0">
                <a:solidFill>
                  <a:srgbClr val="FFFF00"/>
                </a:solidFill>
              </a:rPr>
              <a:t>1V (SCS effect) . </a:t>
            </a:r>
          </a:p>
        </p:txBody>
      </p:sp>
      <p:sp>
        <p:nvSpPr>
          <p:cNvPr id="3" name="矩形 2"/>
          <p:cNvSpPr/>
          <p:nvPr/>
        </p:nvSpPr>
        <p:spPr>
          <a:xfrm>
            <a:off x="1115616" y="5446965"/>
            <a:ext cx="7065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zh-TW" sz="1800" b="1" i="1" u="sng" dirty="0">
                <a:solidFill>
                  <a:srgbClr val="FFFF00"/>
                </a:solidFill>
              </a:rPr>
              <a:t>Further increase in reverse bias doesn’t help for speed and power</a:t>
            </a:r>
          </a:p>
        </p:txBody>
      </p:sp>
    </p:spTree>
    <p:extLst>
      <p:ext uri="{BB962C8B-B14F-4D97-AF65-F5344CB8AC3E}">
        <p14:creationId xmlns:p14="http://schemas.microsoft.com/office/powerpoint/2010/main" val="26252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0" grpId="0"/>
      <p:bldP spid="22" grpId="0"/>
      <p:bldP spid="23" grpId="0" animBg="1"/>
      <p:bldP spid="24" grpId="0" animBg="1"/>
      <p:bldP spid="18" grpId="0" animBg="1"/>
      <p:bldP spid="25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5536" y="3326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Measured and modeling O-E bandwidth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943980" y="5212795"/>
            <a:ext cx="7560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Measured Bandwidth up to 315 GHz, ~0.1 A/W Responsivity</a:t>
            </a:r>
          </a:p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Optimum bias: -0.5~-1V (O-E f</a:t>
            </a:r>
            <a:r>
              <a:rPr lang="en-US" altLang="zh-TW" sz="2000" b="1" i="1" u="sng" baseline="-25000" dirty="0" smtClean="0">
                <a:solidFill>
                  <a:srgbClr val="FF0000"/>
                </a:solidFill>
              </a:rPr>
              <a:t>3dB 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 &gt; 315 GHz)</a:t>
            </a:r>
          </a:p>
        </p:txBody>
      </p:sp>
      <p:pic>
        <p:nvPicPr>
          <p:cNvPr id="9" name="圖片 8" descr="Figure 4 for PD.em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7254" y="1196752"/>
            <a:ext cx="5714292" cy="40137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274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ure 5 for PD.em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285" y="2060848"/>
            <a:ext cx="4449702" cy="31738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圖片 2" descr="IA_beating.em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79988" y="2060848"/>
            <a:ext cx="4364818" cy="317388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09922" name="AutoShape 2"/>
          <p:cNvCxnSpPr>
            <a:cxnSpLocks noChangeShapeType="1"/>
          </p:cNvCxnSpPr>
          <p:nvPr/>
        </p:nvCxnSpPr>
        <p:spPr bwMode="auto">
          <a:xfrm>
            <a:off x="3491880" y="3501008"/>
            <a:ext cx="2325068" cy="41331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9923" name="AutoShape 3"/>
          <p:cNvCxnSpPr>
            <a:cxnSpLocks noChangeShapeType="1"/>
          </p:cNvCxnSpPr>
          <p:nvPr/>
        </p:nvCxnSpPr>
        <p:spPr bwMode="auto">
          <a:xfrm>
            <a:off x="3347864" y="3914318"/>
            <a:ext cx="2376264" cy="373062"/>
          </a:xfrm>
          <a:prstGeom prst="straightConnector1">
            <a:avLst/>
          </a:prstGeom>
          <a:ln>
            <a:solidFill>
              <a:srgbClr val="00B050"/>
            </a:solidFill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95536" y="3326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THz power measurement results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28472" y="908720"/>
            <a:ext cx="8264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FF0000"/>
                </a:solidFill>
              </a:rPr>
              <a:t>Enhancement (3.23 dB) in </a:t>
            </a:r>
          </a:p>
          <a:p>
            <a:pPr algn="l">
              <a:spcBef>
                <a:spcPts val="0"/>
              </a:spcBef>
            </a:pPr>
            <a:r>
              <a:rPr lang="en-US" altLang="zh-TW" sz="2400" b="1" dirty="0">
                <a:solidFill>
                  <a:srgbClr val="FF0000"/>
                </a:solidFill>
              </a:rPr>
              <a:t>h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igh photocurrent operation regime: </a:t>
            </a:r>
            <a:r>
              <a:rPr lang="en-US" altLang="zh-TW" sz="2400" b="1" dirty="0" smtClean="0">
                <a:solidFill>
                  <a:srgbClr val="00CC66"/>
                </a:solidFill>
              </a:rPr>
              <a:t>“</a:t>
            </a:r>
            <a:r>
              <a:rPr lang="en-US" altLang="zh-TW" sz="2400" b="1" i="1" u="sng" dirty="0" smtClean="0">
                <a:solidFill>
                  <a:srgbClr val="00CC66"/>
                </a:solidFill>
              </a:rPr>
              <a:t>Record high”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output power for THz (~0.3 THz) bandwidth PD 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 bwMode="auto">
          <a:xfrm>
            <a:off x="3347864" y="3914318"/>
            <a:ext cx="27967" cy="14905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587989" y="5248075"/>
            <a:ext cx="1260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TW" sz="2800" b="1" dirty="0" smtClean="0">
                <a:solidFill>
                  <a:srgbClr val="FF0000"/>
                </a:solidFill>
              </a:rPr>
              <a:t>12mA</a:t>
            </a:r>
          </a:p>
        </p:txBody>
      </p:sp>
    </p:spTree>
    <p:extLst>
      <p:ext uri="{BB962C8B-B14F-4D97-AF65-F5344CB8AC3E}">
        <p14:creationId xmlns:p14="http://schemas.microsoft.com/office/powerpoint/2010/main" val="32959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83568" y="188640"/>
            <a:ext cx="7416229" cy="8640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2800" b="1" dirty="0" smtClean="0">
                <a:solidFill>
                  <a:schemeClr val="bg1"/>
                </a:solidFill>
              </a:rPr>
              <a:t>Significant Bias Dependent Speed Performance: Switch  !! </a:t>
            </a:r>
            <a:endParaRPr lang="en-US" altLang="zh-TW" sz="2800" b="1" dirty="0">
              <a:solidFill>
                <a:schemeClr val="bg1"/>
              </a:solidFill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187450" y="1125538"/>
            <a:ext cx="73088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i="1" u="sng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Under reverse bias still has high nonlinearity!!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1042988" y="5445125"/>
            <a:ext cx="73088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b="1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Very-high modulation speed!!</a:t>
            </a:r>
          </a:p>
        </p:txBody>
      </p:sp>
      <p:sp>
        <p:nvSpPr>
          <p:cNvPr id="10246" name="Text Box 14"/>
          <p:cNvSpPr txBox="1">
            <a:spLocks noChangeArrowheads="1"/>
          </p:cNvSpPr>
          <p:nvPr/>
        </p:nvSpPr>
        <p:spPr bwMode="auto">
          <a:xfrm>
            <a:off x="5076825" y="4652963"/>
            <a:ext cx="39608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 b="1">
                <a:solidFill>
                  <a:srgbClr val="0033CC"/>
                </a:solidFill>
              </a:rPr>
              <a:t>Without minority carrier injection under forward bias voltage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372225" y="1847850"/>
            <a:ext cx="1655763" cy="1439863"/>
            <a:chOff x="4014" y="1164"/>
            <a:chExt cx="1043" cy="907"/>
          </a:xfrm>
        </p:grpSpPr>
        <p:sp>
          <p:nvSpPr>
            <p:cNvPr id="10252" name="Line 16"/>
            <p:cNvSpPr>
              <a:spLocks noChangeShapeType="1"/>
            </p:cNvSpPr>
            <p:nvPr/>
          </p:nvSpPr>
          <p:spPr bwMode="auto">
            <a:xfrm>
              <a:off x="4014" y="1207"/>
              <a:ext cx="1043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53" name="Line 17"/>
            <p:cNvSpPr>
              <a:spLocks noChangeShapeType="1"/>
            </p:cNvSpPr>
            <p:nvPr/>
          </p:nvSpPr>
          <p:spPr bwMode="auto">
            <a:xfrm flipV="1">
              <a:off x="4019" y="1164"/>
              <a:ext cx="953" cy="9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48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1916113"/>
            <a:ext cx="20669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3284538"/>
            <a:ext cx="230505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0"/>
          <p:cNvGraphicFramePr>
            <a:graphicFrameLocks noChangeAspect="1"/>
          </p:cNvGraphicFramePr>
          <p:nvPr/>
        </p:nvGraphicFramePr>
        <p:xfrm>
          <a:off x="322263" y="1895475"/>
          <a:ext cx="4465637" cy="347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4" name="Graph" r:id="rId5" imgW="3911040" imgH="3049920" progId="Origin50.Graph">
                  <p:embed/>
                </p:oleObj>
              </mc:Choice>
              <mc:Fallback>
                <p:oleObj name="Graph" r:id="rId5" imgW="3911040" imgH="3049920" progId="Origin50.Graph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895475"/>
                        <a:ext cx="4465637" cy="3478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Line 21"/>
          <p:cNvSpPr>
            <a:spLocks noChangeShapeType="1"/>
          </p:cNvSpPr>
          <p:nvPr/>
        </p:nvSpPr>
        <p:spPr bwMode="auto">
          <a:xfrm>
            <a:off x="2484438" y="2781300"/>
            <a:ext cx="0" cy="12239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51" name="AutoShape 23"/>
          <p:cNvSpPr>
            <a:spLocks noChangeArrowheads="1"/>
          </p:cNvSpPr>
          <p:nvPr/>
        </p:nvSpPr>
        <p:spPr bwMode="auto">
          <a:xfrm>
            <a:off x="4572000" y="3068638"/>
            <a:ext cx="1008063" cy="504825"/>
          </a:xfrm>
          <a:prstGeom prst="notchedRightArrow">
            <a:avLst>
              <a:gd name="adj1" fmla="val 50000"/>
              <a:gd name="adj2" fmla="val 49921"/>
            </a:avLst>
          </a:prstGeom>
          <a:solidFill>
            <a:srgbClr val="FF0000"/>
          </a:solidFill>
          <a:ln w="38100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High On/Off Ratio</a:t>
            </a:r>
          </a:p>
        </p:txBody>
      </p:sp>
      <p:sp>
        <p:nvSpPr>
          <p:cNvPr id="21507" name="Line 5"/>
          <p:cNvSpPr>
            <a:spLocks noChangeAspect="1" noChangeShapeType="1"/>
          </p:cNvSpPr>
          <p:nvPr/>
        </p:nvSpPr>
        <p:spPr bwMode="auto">
          <a:xfrm>
            <a:off x="3876675" y="3654425"/>
            <a:ext cx="25765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08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09" name="Oval 8"/>
          <p:cNvSpPr>
            <a:spLocks noChangeAspect="1" noChangeArrowheads="1"/>
          </p:cNvSpPr>
          <p:nvPr/>
        </p:nvSpPr>
        <p:spPr bwMode="auto">
          <a:xfrm>
            <a:off x="4067175" y="3411538"/>
            <a:ext cx="1146175" cy="12414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148263" y="4217988"/>
            <a:ext cx="14144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&gt;36dB</a:t>
            </a:r>
          </a:p>
        </p:txBody>
      </p:sp>
      <p:graphicFrame>
        <p:nvGraphicFramePr>
          <p:cNvPr id="21511" name="物件 7"/>
          <p:cNvGraphicFramePr>
            <a:graphicFrameLocks noChangeAspect="1"/>
          </p:cNvGraphicFramePr>
          <p:nvPr/>
        </p:nvGraphicFramePr>
        <p:xfrm>
          <a:off x="1104900" y="1412875"/>
          <a:ext cx="6707188" cy="468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6" name="Graph" r:id="rId3" imgW="4159910" imgH="2909011" progId="Origin50.Graph">
                  <p:embed/>
                </p:oleObj>
              </mc:Choice>
              <mc:Fallback>
                <p:oleObj name="Graph" r:id="rId3" imgW="4159910" imgH="2909011" progId="Origin50.Graph">
                  <p:embed/>
                  <p:pic>
                    <p:nvPicPr>
                      <p:cNvPr id="0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412875"/>
                        <a:ext cx="6707188" cy="4687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線單箭頭接點 8"/>
          <p:cNvCxnSpPr/>
          <p:nvPr/>
        </p:nvCxnSpPr>
        <p:spPr>
          <a:xfrm>
            <a:off x="3348038" y="2419350"/>
            <a:ext cx="0" cy="25701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文字方塊 9"/>
          <p:cNvSpPr txBox="1">
            <a:spLocks noChangeArrowheads="1"/>
          </p:cNvSpPr>
          <p:nvPr/>
        </p:nvSpPr>
        <p:spPr bwMode="auto">
          <a:xfrm>
            <a:off x="2466975" y="4132263"/>
            <a:ext cx="666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20dB</a:t>
            </a:r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419475" y="2133600"/>
            <a:ext cx="1584325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文字方塊 11"/>
          <p:cNvSpPr txBox="1">
            <a:spLocks noChangeArrowheads="1"/>
          </p:cNvSpPr>
          <p:nvPr/>
        </p:nvSpPr>
        <p:spPr bwMode="auto">
          <a:xfrm>
            <a:off x="3937000" y="1412875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1.1V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1516" name="Rectangle 22"/>
          <p:cNvSpPr>
            <a:spLocks noChangeArrowheads="1"/>
          </p:cNvSpPr>
          <p:nvPr/>
        </p:nvSpPr>
        <p:spPr bwMode="auto">
          <a:xfrm>
            <a:off x="6851650" y="4868863"/>
            <a:ext cx="2736850" cy="19446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21517" name="Object 16"/>
          <p:cNvGraphicFramePr>
            <a:graphicFrameLocks noChangeAspect="1"/>
          </p:cNvGraphicFramePr>
          <p:nvPr/>
        </p:nvGraphicFramePr>
        <p:xfrm>
          <a:off x="6732588" y="4899025"/>
          <a:ext cx="2568575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7" name="Graph" r:id="rId5" imgW="3994099" imgH="3249168" progId="Origin50.Graph">
                  <p:embed/>
                </p:oleObj>
              </mc:Choice>
              <mc:Fallback>
                <p:oleObj name="Graph" r:id="rId5" imgW="3994099" imgH="3249168" progId="Origin50.Graph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899025"/>
                        <a:ext cx="2568575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8" name="Oval 21"/>
          <p:cNvSpPr>
            <a:spLocks noChangeArrowheads="1"/>
          </p:cNvSpPr>
          <p:nvPr/>
        </p:nvSpPr>
        <p:spPr bwMode="auto">
          <a:xfrm>
            <a:off x="7419975" y="5229225"/>
            <a:ext cx="144463" cy="144463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19" name="Line 23"/>
          <p:cNvSpPr>
            <a:spLocks noChangeShapeType="1"/>
          </p:cNvSpPr>
          <p:nvPr/>
        </p:nvSpPr>
        <p:spPr bwMode="auto">
          <a:xfrm flipH="1">
            <a:off x="7356475" y="5445125"/>
            <a:ext cx="215900" cy="86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High On/Off Ratio</a:t>
            </a:r>
          </a:p>
        </p:txBody>
      </p:sp>
      <p:sp>
        <p:nvSpPr>
          <p:cNvPr id="22531" name="Line 5"/>
          <p:cNvSpPr>
            <a:spLocks noChangeAspect="1" noChangeShapeType="1"/>
          </p:cNvSpPr>
          <p:nvPr/>
        </p:nvSpPr>
        <p:spPr bwMode="auto">
          <a:xfrm>
            <a:off x="3876675" y="3654425"/>
            <a:ext cx="25765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2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3" name="Oval 8"/>
          <p:cNvSpPr>
            <a:spLocks noChangeAspect="1" noChangeArrowheads="1"/>
          </p:cNvSpPr>
          <p:nvPr/>
        </p:nvSpPr>
        <p:spPr bwMode="auto">
          <a:xfrm>
            <a:off x="4067175" y="3411538"/>
            <a:ext cx="1146175" cy="12414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5148263" y="4217988"/>
            <a:ext cx="14144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&gt;36dB</a:t>
            </a:r>
          </a:p>
        </p:txBody>
      </p:sp>
      <p:graphicFrame>
        <p:nvGraphicFramePr>
          <p:cNvPr id="22535" name="物件 7"/>
          <p:cNvGraphicFramePr>
            <a:graphicFrameLocks noChangeAspect="1"/>
          </p:cNvGraphicFramePr>
          <p:nvPr/>
        </p:nvGraphicFramePr>
        <p:xfrm>
          <a:off x="1104900" y="1412875"/>
          <a:ext cx="6707188" cy="468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2" name="Graph" r:id="rId3" imgW="4159910" imgH="2909011" progId="Origin50.Graph">
                  <p:embed/>
                </p:oleObj>
              </mc:Choice>
              <mc:Fallback>
                <p:oleObj name="Graph" r:id="rId3" imgW="4159910" imgH="2909011" progId="Origin50.Graph">
                  <p:embed/>
                  <p:pic>
                    <p:nvPicPr>
                      <p:cNvPr id="0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412875"/>
                        <a:ext cx="6707188" cy="4687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Oval 6"/>
          <p:cNvSpPr>
            <a:spLocks noChangeAspect="1" noChangeArrowheads="1"/>
          </p:cNvSpPr>
          <p:nvPr/>
        </p:nvSpPr>
        <p:spPr bwMode="auto">
          <a:xfrm>
            <a:off x="3708400" y="1954213"/>
            <a:ext cx="1144588" cy="75406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7" name="Line 7"/>
          <p:cNvSpPr>
            <a:spLocks noChangeShapeType="1"/>
          </p:cNvSpPr>
          <p:nvPr/>
        </p:nvSpPr>
        <p:spPr bwMode="auto">
          <a:xfrm flipV="1">
            <a:off x="4208463" y="1701800"/>
            <a:ext cx="7143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8" name="Text Box 8"/>
          <p:cNvSpPr txBox="1">
            <a:spLocks noChangeArrowheads="1"/>
          </p:cNvSpPr>
          <p:nvPr/>
        </p:nvSpPr>
        <p:spPr bwMode="auto">
          <a:xfrm>
            <a:off x="1014413" y="1052513"/>
            <a:ext cx="7364412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 i="1" u="sng">
                <a:solidFill>
                  <a:srgbClr val="FF0000"/>
                </a:solidFill>
              </a:rPr>
              <a:t>Current doesn’t change during switching!!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High On/Off Ratio</a:t>
            </a:r>
          </a:p>
        </p:txBody>
      </p:sp>
      <p:sp>
        <p:nvSpPr>
          <p:cNvPr id="23555" name="Line 5"/>
          <p:cNvSpPr>
            <a:spLocks noChangeAspect="1" noChangeShapeType="1"/>
          </p:cNvSpPr>
          <p:nvPr/>
        </p:nvSpPr>
        <p:spPr bwMode="auto">
          <a:xfrm>
            <a:off x="3876675" y="3654425"/>
            <a:ext cx="25765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56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57" name="Oval 8"/>
          <p:cNvSpPr>
            <a:spLocks noChangeAspect="1" noChangeArrowheads="1"/>
          </p:cNvSpPr>
          <p:nvPr/>
        </p:nvSpPr>
        <p:spPr bwMode="auto">
          <a:xfrm>
            <a:off x="4067175" y="3411538"/>
            <a:ext cx="1146175" cy="12414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148263" y="4217988"/>
            <a:ext cx="14144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&gt;36dB</a:t>
            </a:r>
          </a:p>
        </p:txBody>
      </p:sp>
      <p:graphicFrame>
        <p:nvGraphicFramePr>
          <p:cNvPr id="23559" name="物件 7"/>
          <p:cNvGraphicFramePr>
            <a:graphicFrameLocks noChangeAspect="1"/>
          </p:cNvGraphicFramePr>
          <p:nvPr/>
        </p:nvGraphicFramePr>
        <p:xfrm>
          <a:off x="1104900" y="1412875"/>
          <a:ext cx="6707188" cy="468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6" name="Graph" r:id="rId3" imgW="4159910" imgH="2909011" progId="Origin50.Graph">
                  <p:embed/>
                </p:oleObj>
              </mc:Choice>
              <mc:Fallback>
                <p:oleObj name="Graph" r:id="rId3" imgW="4159910" imgH="2909011" progId="Origin50.Graph">
                  <p:embed/>
                  <p:pic>
                    <p:nvPicPr>
                      <p:cNvPr id="0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412875"/>
                        <a:ext cx="6707188" cy="4687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Oval 6"/>
          <p:cNvSpPr>
            <a:spLocks noChangeAspect="1" noChangeArrowheads="1"/>
          </p:cNvSpPr>
          <p:nvPr/>
        </p:nvSpPr>
        <p:spPr bwMode="auto">
          <a:xfrm>
            <a:off x="3708400" y="1954213"/>
            <a:ext cx="1144588" cy="75406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1" name="Line 7"/>
          <p:cNvSpPr>
            <a:spLocks noChangeShapeType="1"/>
          </p:cNvSpPr>
          <p:nvPr/>
        </p:nvSpPr>
        <p:spPr bwMode="auto">
          <a:xfrm flipV="1">
            <a:off x="4208463" y="1701800"/>
            <a:ext cx="7143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63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356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6538" y="4605338"/>
            <a:ext cx="2490787" cy="191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3565" name="Oval 17"/>
          <p:cNvSpPr>
            <a:spLocks noChangeArrowheads="1"/>
          </p:cNvSpPr>
          <p:nvPr/>
        </p:nvSpPr>
        <p:spPr bwMode="auto">
          <a:xfrm>
            <a:off x="7500938" y="6143625"/>
            <a:ext cx="1643062" cy="285750"/>
          </a:xfrm>
          <a:prstGeom prst="ellips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6" name="Rectangle 18"/>
          <p:cNvSpPr>
            <a:spLocks noChangeArrowheads="1"/>
          </p:cNvSpPr>
          <p:nvPr/>
        </p:nvSpPr>
        <p:spPr bwMode="auto">
          <a:xfrm>
            <a:off x="611188" y="6477000"/>
            <a:ext cx="461645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800">
                <a:solidFill>
                  <a:schemeClr val="bg1"/>
                </a:solidFill>
              </a:rPr>
              <a:t>A. Hirata, T. Furuta, H. Ito, and T. Nagatsuma,</a:t>
            </a:r>
            <a:r>
              <a:rPr lang="en-US" altLang="zh-TW" sz="800" i="1">
                <a:solidFill>
                  <a:schemeClr val="bg1"/>
                </a:solidFill>
              </a:rPr>
              <a:t> </a:t>
            </a:r>
            <a:r>
              <a:rPr lang="en-US" altLang="zh-TW" sz="800">
                <a:solidFill>
                  <a:schemeClr val="bg1"/>
                </a:solidFill>
              </a:rPr>
              <a:t>“10-Gb/s Millimeter-Wave Signal Generation Using Photodiode Bias Modulation,” </a:t>
            </a:r>
            <a:r>
              <a:rPr lang="en-US" altLang="zh-TW" sz="800" i="1">
                <a:solidFill>
                  <a:schemeClr val="bg1"/>
                </a:solidFill>
              </a:rPr>
              <a:t>J. of Lightwave Technol.</a:t>
            </a:r>
            <a:r>
              <a:rPr lang="en-US" altLang="zh-TW" sz="800">
                <a:solidFill>
                  <a:schemeClr val="bg1"/>
                </a:solidFill>
              </a:rPr>
              <a:t>, vol. 24, pp. 1725–1731, April. 2006. </a:t>
            </a:r>
          </a:p>
        </p:txBody>
      </p:sp>
      <p:sp>
        <p:nvSpPr>
          <p:cNvPr id="23567" name="Text Box 22"/>
          <p:cNvSpPr txBox="1">
            <a:spLocks noChangeArrowheads="1"/>
          </p:cNvSpPr>
          <p:nvPr/>
        </p:nvSpPr>
        <p:spPr bwMode="auto">
          <a:xfrm>
            <a:off x="6858000" y="4614863"/>
            <a:ext cx="2266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</a:rPr>
              <a:t>NTT’s UTC-PD</a:t>
            </a: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2714625" y="5286375"/>
            <a:ext cx="4071938" cy="10715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9" name="文字方塊 14"/>
          <p:cNvSpPr txBox="1">
            <a:spLocks noChangeArrowheads="1"/>
          </p:cNvSpPr>
          <p:nvPr/>
        </p:nvSpPr>
        <p:spPr bwMode="auto">
          <a:xfrm>
            <a:off x="7805738" y="6457950"/>
            <a:ext cx="1195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 u="sng"/>
              <a:t>Forward</a:t>
            </a:r>
            <a:endParaRPr lang="zh-TW" altLang="en-US" sz="2000" b="1" i="1" u="sng"/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1124744"/>
            <a:ext cx="6048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Best MMW Switch: High on/off ratio, Ultra-fast switching speed, low-driving voltage </a:t>
            </a:r>
            <a:endParaRPr lang="zh-TW" altLang="en-US" sz="20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7544" y="27434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Arial Black" pitchFamily="34" charset="0"/>
              </a:rPr>
              <a:t>RF Spectrum Famin</a:t>
            </a:r>
            <a:r>
              <a:rPr lang="en-US" altLang="zh-TW" sz="3200" b="1" dirty="0" smtClean="0">
                <a:solidFill>
                  <a:schemeClr val="bg1"/>
                </a:solidFill>
                <a:latin typeface="Arial Black" pitchFamily="34" charset="0"/>
              </a:rPr>
              <a:t>e is happening</a:t>
            </a:r>
            <a:endParaRPr lang="zh-TW" altLang="en-US" sz="32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5219700" y="6308725"/>
            <a:ext cx="3708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</a:rPr>
              <a:t>Jonathan Wells “Fast Than Fiber: The Future of Multi–Gb/s Wireless,” </a:t>
            </a:r>
            <a:r>
              <a:rPr lang="en-US" altLang="zh-TW" sz="1000" i="1">
                <a:solidFill>
                  <a:schemeClr val="bg1"/>
                </a:solidFill>
              </a:rPr>
              <a:t>IEEE Microwave Magazine</a:t>
            </a:r>
            <a:r>
              <a:rPr lang="en-US" altLang="zh-TW" sz="1000">
                <a:solidFill>
                  <a:schemeClr val="bg1"/>
                </a:solidFill>
              </a:rPr>
              <a:t>, pp.104–112, May 2009. </a:t>
            </a:r>
            <a:endParaRPr lang="zh-TW" altLang="en-US" sz="1000">
              <a:solidFill>
                <a:schemeClr val="bg1"/>
              </a:solidFill>
            </a:endParaRPr>
          </a:p>
        </p:txBody>
      </p:sp>
      <p:sp>
        <p:nvSpPr>
          <p:cNvPr id="28683" name="Rectangle 12"/>
          <p:cNvSpPr>
            <a:spLocks noChangeArrowheads="1"/>
          </p:cNvSpPr>
          <p:nvPr/>
        </p:nvSpPr>
        <p:spPr bwMode="auto">
          <a:xfrm>
            <a:off x="250825" y="5589240"/>
            <a:ext cx="88931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 i="1" u="sng" dirty="0" smtClean="0">
                <a:solidFill>
                  <a:srgbClr val="FF0000"/>
                </a:solidFill>
              </a:rPr>
              <a:t>MMW band can rescue us from famine of RF spectrum</a:t>
            </a:r>
            <a:endParaRPr lang="zh-TW" altLang="en-US" sz="2400" b="1" i="1" u="sng" dirty="0">
              <a:solidFill>
                <a:srgbClr val="FF0000"/>
              </a:solidFill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09520" cy="429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橢圓 15"/>
          <p:cNvSpPr/>
          <p:nvPr/>
        </p:nvSpPr>
        <p:spPr bwMode="auto">
          <a:xfrm>
            <a:off x="827584" y="2708920"/>
            <a:ext cx="936104" cy="7920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8" name="直線單箭頭接點 17"/>
          <p:cNvCxnSpPr>
            <a:stCxn id="16" idx="6"/>
          </p:cNvCxnSpPr>
          <p:nvPr/>
        </p:nvCxnSpPr>
        <p:spPr bwMode="auto">
          <a:xfrm flipV="1">
            <a:off x="1763688" y="2852936"/>
            <a:ext cx="216024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00808"/>
            <a:ext cx="1620063" cy="107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1691680" y="270892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u="sng" dirty="0" smtClean="0">
                <a:solidFill>
                  <a:srgbClr val="FF0000"/>
                </a:solidFill>
              </a:rPr>
              <a:t>RF Spectrum Famine</a:t>
            </a:r>
            <a:endParaRPr lang="zh-TW" altLang="en-US" sz="1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5443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Applications for MMW Over Fiber Communication 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Wireless Data Transmission</a:t>
            </a:r>
          </a:p>
        </p:txBody>
      </p:sp>
      <p:pic>
        <p:nvPicPr>
          <p:cNvPr id="32771" name="圖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268413"/>
            <a:ext cx="7596188" cy="5456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89646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Power Performance</a:t>
            </a:r>
          </a:p>
        </p:txBody>
      </p:sp>
      <p:sp>
        <p:nvSpPr>
          <p:cNvPr id="30723" name="矩形 9"/>
          <p:cNvSpPr>
            <a:spLocks noChangeArrowheads="1"/>
          </p:cNvSpPr>
          <p:nvPr/>
        </p:nvSpPr>
        <p:spPr bwMode="auto">
          <a:xfrm>
            <a:off x="179388" y="5272088"/>
            <a:ext cx="9432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27000" algn="l">
              <a:buFont typeface="Wingdings" pitchFamily="2" charset="2"/>
              <a:buChar char="l"/>
            </a:pPr>
            <a:r>
              <a:rPr lang="en-US" altLang="zh-TW" sz="2400" b="1" i="1" u="sng">
                <a:solidFill>
                  <a:srgbClr val="FF0000"/>
                </a:solidFill>
              </a:rPr>
              <a:t>Improved Power performance due to better Heat-sinking</a:t>
            </a:r>
          </a:p>
        </p:txBody>
      </p:sp>
      <p:graphicFrame>
        <p:nvGraphicFramePr>
          <p:cNvPr id="30724" name="物件 2"/>
          <p:cNvGraphicFramePr>
            <a:graphicFrameLocks noChangeAspect="1"/>
          </p:cNvGraphicFramePr>
          <p:nvPr/>
        </p:nvGraphicFramePr>
        <p:xfrm>
          <a:off x="1608138" y="1239838"/>
          <a:ext cx="5484812" cy="387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0" name="Graph" r:id="rId3" imgW="4276954" imgH="3023616" progId="Origin50.Graph">
                  <p:embed/>
                </p:oleObj>
              </mc:Choice>
              <mc:Fallback>
                <p:oleObj name="Graph" r:id="rId3" imgW="4276954" imgH="3023616" progId="Origin50.Graph">
                  <p:embed/>
                  <p:pic>
                    <p:nvPicPr>
                      <p:cNvPr id="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1239838"/>
                        <a:ext cx="5484812" cy="3878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橢圓 3"/>
          <p:cNvSpPr>
            <a:spLocks noChangeArrowheads="1"/>
          </p:cNvSpPr>
          <p:nvPr/>
        </p:nvSpPr>
        <p:spPr bwMode="auto">
          <a:xfrm>
            <a:off x="5795963" y="1700213"/>
            <a:ext cx="647700" cy="649287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726" name="文字方塊 4"/>
          <p:cNvSpPr txBox="1">
            <a:spLocks noChangeArrowheads="1"/>
          </p:cNvSpPr>
          <p:nvPr/>
        </p:nvSpPr>
        <p:spPr bwMode="auto">
          <a:xfrm>
            <a:off x="4425950" y="1196975"/>
            <a:ext cx="2306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</a:rPr>
              <a:t>18mA, 6.3dBm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</a:rPr>
              <a:t>25Gbit/s Wireless Data Transmission</a:t>
            </a:r>
          </a:p>
        </p:txBody>
      </p:sp>
      <p:pic>
        <p:nvPicPr>
          <p:cNvPr id="3379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360488"/>
            <a:ext cx="65532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文字方塊 5"/>
          <p:cNvSpPr txBox="1">
            <a:spLocks noChangeArrowheads="1"/>
          </p:cNvSpPr>
          <p:nvPr/>
        </p:nvSpPr>
        <p:spPr bwMode="auto">
          <a:xfrm>
            <a:off x="1147763" y="4921250"/>
            <a:ext cx="7240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Eye Height: 63mV  Eye Width: 20ps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33797" name="文字方塊 1"/>
          <p:cNvSpPr txBox="1">
            <a:spLocks noChangeArrowheads="1"/>
          </p:cNvSpPr>
          <p:nvPr/>
        </p:nvSpPr>
        <p:spPr bwMode="auto">
          <a:xfrm>
            <a:off x="971550" y="5445125"/>
            <a:ext cx="7604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/>
              <a:t>Error Free Performance!! (BER&lt;1e-12)</a:t>
            </a:r>
            <a:endParaRPr lang="zh-TW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</a:rPr>
              <a:t>25Gbit/s Wireless Data Transmission</a:t>
            </a:r>
          </a:p>
        </p:txBody>
      </p:sp>
      <p:pic>
        <p:nvPicPr>
          <p:cNvPr id="3481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30325"/>
            <a:ext cx="3024187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-2989263" y="3429000"/>
            <a:ext cx="9467851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This Work</a:t>
            </a:r>
          </a:p>
          <a:p>
            <a:pPr>
              <a:spcBef>
                <a:spcPct val="0"/>
              </a:spcBef>
            </a:pPr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25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Gbit/s at </a:t>
            </a:r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93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GHz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2850" y="1330325"/>
            <a:ext cx="2701925" cy="209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822" name="矩形 1"/>
          <p:cNvSpPr>
            <a:spLocks noChangeArrowheads="1"/>
          </p:cNvSpPr>
          <p:nvPr/>
        </p:nvSpPr>
        <p:spPr bwMode="auto">
          <a:xfrm>
            <a:off x="5830888" y="3573463"/>
            <a:ext cx="36369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Fraunhofer Institute for Applied Solid-State Physics(IAF)</a:t>
            </a:r>
          </a:p>
          <a:p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15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Gbit/s at </a:t>
            </a:r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220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GHz</a:t>
            </a:r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738" y="1330325"/>
            <a:ext cx="2597150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824" name="矩形 9"/>
          <p:cNvSpPr>
            <a:spLocks noChangeArrowheads="1"/>
          </p:cNvSpPr>
          <p:nvPr/>
        </p:nvSpPr>
        <p:spPr bwMode="auto">
          <a:xfrm>
            <a:off x="2843213" y="3535363"/>
            <a:ext cx="3636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  <a:cs typeface="Times New Roman" pitchFamily="18" charset="0"/>
              </a:rPr>
              <a:t>NTT</a:t>
            </a:r>
            <a:r>
              <a:rPr lang="en-US" altLang="zh-TW" sz="2000" b="1" i="1" u="sng" dirty="0" smtClean="0">
                <a:solidFill>
                  <a:srgbClr val="FFFF00"/>
                </a:solidFill>
                <a:cs typeface="Times New Roman" pitchFamily="18" charset="0"/>
              </a:rPr>
              <a:t> 48 </a:t>
            </a:r>
            <a:r>
              <a:rPr lang="en-US" altLang="zh-TW" sz="2000" b="1" i="1" u="sng" dirty="0" err="1" smtClean="0">
                <a:solidFill>
                  <a:srgbClr val="FF0000"/>
                </a:solidFill>
                <a:cs typeface="Times New Roman" pitchFamily="18" charset="0"/>
              </a:rPr>
              <a:t>Gbit</a:t>
            </a:r>
            <a:r>
              <a:rPr lang="en-US" altLang="zh-TW" sz="2000" b="1" i="1" u="sng" dirty="0" smtClean="0">
                <a:solidFill>
                  <a:srgbClr val="FF0000"/>
                </a:solidFill>
                <a:cs typeface="Times New Roman" pitchFamily="18" charset="0"/>
              </a:rPr>
              <a:t>/s </a:t>
            </a:r>
            <a:r>
              <a:rPr lang="en-US" altLang="zh-TW" sz="2000" b="1" i="1" u="sng" dirty="0">
                <a:solidFill>
                  <a:srgbClr val="FF0000"/>
                </a:solidFill>
                <a:cs typeface="Times New Roman" pitchFamily="18" charset="0"/>
              </a:rPr>
              <a:t>at </a:t>
            </a:r>
            <a:r>
              <a:rPr lang="en-US" altLang="zh-TW" sz="2000" b="1" i="1" u="sng" dirty="0">
                <a:solidFill>
                  <a:srgbClr val="FFFF00"/>
                </a:solidFill>
                <a:cs typeface="Times New Roman" pitchFamily="18" charset="0"/>
              </a:rPr>
              <a:t>300</a:t>
            </a:r>
            <a:r>
              <a:rPr lang="en-US" altLang="zh-TW" sz="2000" b="1" i="1" u="sng" dirty="0">
                <a:solidFill>
                  <a:srgbClr val="FF0000"/>
                </a:solidFill>
                <a:cs typeface="Times New Roman" pitchFamily="18" charset="0"/>
              </a:rPr>
              <a:t>GHz</a:t>
            </a:r>
          </a:p>
        </p:txBody>
      </p:sp>
      <p:sp>
        <p:nvSpPr>
          <p:cNvPr id="34825" name="文字方塊 2"/>
          <p:cNvSpPr txBox="1">
            <a:spLocks noChangeArrowheads="1"/>
          </p:cNvSpPr>
          <p:nvPr/>
        </p:nvSpPr>
        <p:spPr bwMode="auto">
          <a:xfrm>
            <a:off x="288925" y="5229225"/>
            <a:ext cx="8459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FF0000"/>
                </a:solidFill>
              </a:rPr>
              <a:t>Highest Data Rate at Lowest Carrier Frequency!!</a:t>
            </a:r>
            <a:endParaRPr lang="zh-TW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1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30995"/>
            <a:ext cx="7488188" cy="44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Photonic MMW Short Pulse Generator  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2" name="Rectangle 15"/>
          <p:cNvSpPr>
            <a:spLocks noChangeArrowheads="1"/>
          </p:cNvSpPr>
          <p:nvPr/>
        </p:nvSpPr>
        <p:spPr bwMode="auto">
          <a:xfrm>
            <a:off x="899592" y="1557338"/>
            <a:ext cx="3600972" cy="287977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1554162" y="2276872"/>
            <a:ext cx="2801938" cy="579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</a:rPr>
              <a:t>Beating Signal</a:t>
            </a: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899591" y="4508500"/>
            <a:ext cx="3167583" cy="166052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5" name="Text Box 18"/>
          <p:cNvSpPr txBox="1">
            <a:spLocks noChangeArrowheads="1"/>
          </p:cNvSpPr>
          <p:nvPr/>
        </p:nvSpPr>
        <p:spPr bwMode="auto">
          <a:xfrm>
            <a:off x="924124" y="5445224"/>
            <a:ext cx="3071812" cy="579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</a:rPr>
              <a:t>Bias Modulation</a:t>
            </a:r>
          </a:p>
        </p:txBody>
      </p:sp>
      <p:sp>
        <p:nvSpPr>
          <p:cNvPr id="22537" name="Text Box 47"/>
          <p:cNvSpPr txBox="1">
            <a:spLocks noChangeArrowheads="1"/>
          </p:cNvSpPr>
          <p:nvPr/>
        </p:nvSpPr>
        <p:spPr bwMode="auto">
          <a:xfrm>
            <a:off x="5148263" y="3424238"/>
            <a:ext cx="2736850" cy="108426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sz="2600" dirty="0">
                <a:solidFill>
                  <a:srgbClr val="00FF00"/>
                </a:solidFill>
              </a:rPr>
              <a:t>Few Cycle MMW</a:t>
            </a:r>
          </a:p>
          <a:p>
            <a:pPr algn="l" eaLnBrk="1" hangingPunct="1"/>
            <a:r>
              <a:rPr lang="en-US" altLang="zh-TW" sz="2600" dirty="0">
                <a:solidFill>
                  <a:srgbClr val="00FF00"/>
                </a:solidFill>
              </a:rPr>
              <a:t>Short Pulse</a:t>
            </a:r>
          </a:p>
        </p:txBody>
      </p:sp>
      <p:sp>
        <p:nvSpPr>
          <p:cNvPr id="22538" name="Rectangle 21"/>
          <p:cNvSpPr>
            <a:spLocks noChangeArrowheads="1"/>
          </p:cNvSpPr>
          <p:nvPr/>
        </p:nvSpPr>
        <p:spPr bwMode="auto">
          <a:xfrm>
            <a:off x="4715694" y="1557338"/>
            <a:ext cx="3744094" cy="4247926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331640" y="934282"/>
            <a:ext cx="6537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u="sng" dirty="0" smtClean="0">
                <a:solidFill>
                  <a:srgbClr val="FF0000"/>
                </a:solidFill>
              </a:rPr>
              <a:t>Not femtosecond Mode Lock Laser</a:t>
            </a:r>
            <a:endParaRPr lang="en-US" altLang="zh-TW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 animBg="1"/>
      <p:bldP spid="22537" grpId="0" animBg="1"/>
      <p:bldP spid="22538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186198" cy="4314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6866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Radar Imaging System</a:t>
            </a:r>
          </a:p>
        </p:txBody>
      </p:sp>
      <p:sp>
        <p:nvSpPr>
          <p:cNvPr id="36873" name="文字方塊 1"/>
          <p:cNvSpPr txBox="1">
            <a:spLocks noChangeArrowheads="1"/>
          </p:cNvSpPr>
          <p:nvPr/>
        </p:nvSpPr>
        <p:spPr bwMode="auto">
          <a:xfrm>
            <a:off x="7746581" y="3536770"/>
            <a:ext cx="399725" cy="3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A.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6874" name="文字方塊 4"/>
          <p:cNvSpPr txBox="1">
            <a:spLocks noChangeArrowheads="1"/>
          </p:cNvSpPr>
          <p:nvPr/>
        </p:nvSpPr>
        <p:spPr bwMode="auto">
          <a:xfrm>
            <a:off x="6330745" y="2210221"/>
            <a:ext cx="401157" cy="3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B.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6868" name="文字方塊 49"/>
          <p:cNvSpPr txBox="1">
            <a:spLocks noChangeArrowheads="1"/>
          </p:cNvSpPr>
          <p:nvPr/>
        </p:nvSpPr>
        <p:spPr bwMode="auto">
          <a:xfrm>
            <a:off x="5809577" y="5388322"/>
            <a:ext cx="2536592" cy="10926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 smtClean="0">
                <a:solidFill>
                  <a:srgbClr val="FF0000"/>
                </a:solidFill>
              </a:rPr>
              <a:t>Detected Target</a:t>
            </a:r>
          </a:p>
          <a:p>
            <a:pPr eaLnBrk="1" hangingPunct="1"/>
            <a:r>
              <a:rPr lang="en-US" altLang="zh-TW" sz="2600" dirty="0" smtClean="0">
                <a:solidFill>
                  <a:srgbClr val="FF0000"/>
                </a:solidFill>
              </a:rPr>
              <a:t>(Focus Point)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36869" name="Line 12"/>
          <p:cNvSpPr>
            <a:spLocks noChangeShapeType="1"/>
          </p:cNvSpPr>
          <p:nvPr/>
        </p:nvSpPr>
        <p:spPr bwMode="auto">
          <a:xfrm flipH="1">
            <a:off x="7695210" y="4005064"/>
            <a:ext cx="251233" cy="13832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1" name="Line 14"/>
          <p:cNvSpPr>
            <a:spLocks noChangeShapeType="1"/>
          </p:cNvSpPr>
          <p:nvPr/>
        </p:nvSpPr>
        <p:spPr bwMode="auto">
          <a:xfrm flipH="1" flipV="1">
            <a:off x="4499992" y="1484784"/>
            <a:ext cx="1872233" cy="8631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6673932" y="1916348"/>
            <a:ext cx="1021278" cy="32408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7695210" y="2215347"/>
            <a:ext cx="1077938" cy="22268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67544" y="1240309"/>
            <a:ext cx="6189817" cy="19111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870" name="文字方塊 49"/>
          <p:cNvSpPr txBox="1">
            <a:spLocks noChangeArrowheads="1"/>
          </p:cNvSpPr>
          <p:nvPr/>
        </p:nvSpPr>
        <p:spPr bwMode="auto">
          <a:xfrm>
            <a:off x="2929311" y="995834"/>
            <a:ext cx="1500732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 smtClean="0">
                <a:solidFill>
                  <a:srgbClr val="FF0000"/>
                </a:solidFill>
              </a:rPr>
              <a:t>Receiver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  <p:bldP spid="36874" grpId="0"/>
      <p:bldP spid="36868" grpId="0" animBg="1"/>
      <p:bldP spid="36869" grpId="0" animBg="1"/>
      <p:bldP spid="36871" grpId="0" animBg="1"/>
      <p:bldP spid="2" grpId="0" animBg="1"/>
      <p:bldP spid="14" grpId="0" animBg="1"/>
      <p:bldP spid="15" grpId="0" animBg="1"/>
      <p:bldP spid="3687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Resolution Measurement</a:t>
            </a:r>
          </a:p>
        </p:txBody>
      </p:sp>
      <p:pic>
        <p:nvPicPr>
          <p:cNvPr id="37891" name="Picture 6" descr="2012-08-09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283845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411413" y="5445125"/>
            <a:ext cx="792162" cy="6477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3" name="文字方塊 49"/>
          <p:cNvSpPr txBox="1">
            <a:spLocks noChangeArrowheads="1"/>
          </p:cNvSpPr>
          <p:nvPr/>
        </p:nvSpPr>
        <p:spPr bwMode="auto">
          <a:xfrm>
            <a:off x="1403350" y="4941888"/>
            <a:ext cx="2809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>
                <a:solidFill>
                  <a:srgbClr val="FF0000"/>
                </a:solidFill>
              </a:rPr>
              <a:t>Transmitting Horn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1116013" y="1916113"/>
            <a:ext cx="2303462" cy="23764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5" name="文字方塊 49"/>
          <p:cNvSpPr txBox="1">
            <a:spLocks noChangeArrowheads="1"/>
          </p:cNvSpPr>
          <p:nvPr/>
        </p:nvSpPr>
        <p:spPr bwMode="auto">
          <a:xfrm>
            <a:off x="1520825" y="4221163"/>
            <a:ext cx="185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>
                <a:solidFill>
                  <a:srgbClr val="FF0000"/>
                </a:solidFill>
              </a:rPr>
              <a:t>MMW Lens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37896" name="Rectangle 11"/>
          <p:cNvSpPr>
            <a:spLocks noChangeArrowheads="1"/>
          </p:cNvSpPr>
          <p:nvPr/>
        </p:nvSpPr>
        <p:spPr bwMode="auto">
          <a:xfrm>
            <a:off x="1763713" y="1557338"/>
            <a:ext cx="647700" cy="3587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7" name="文字方塊 49"/>
          <p:cNvSpPr txBox="1">
            <a:spLocks noChangeArrowheads="1"/>
          </p:cNvSpPr>
          <p:nvPr/>
        </p:nvSpPr>
        <p:spPr bwMode="auto">
          <a:xfrm>
            <a:off x="2484438" y="1268413"/>
            <a:ext cx="24431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>
                <a:solidFill>
                  <a:srgbClr val="FF0000"/>
                </a:solidFill>
              </a:rPr>
              <a:t>Receiving Horn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700338" y="1341438"/>
            <a:ext cx="5921375" cy="5018087"/>
            <a:chOff x="4634" y="353"/>
            <a:chExt cx="4274" cy="3622"/>
          </a:xfrm>
        </p:grpSpPr>
        <p:pic>
          <p:nvPicPr>
            <p:cNvPr id="37907" name="圖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3" t="9084" r="12187"/>
            <a:stretch>
              <a:fillRect/>
            </a:stretch>
          </p:blipFill>
          <p:spPr bwMode="auto">
            <a:xfrm rot="5400000">
              <a:off x="6892" y="1959"/>
              <a:ext cx="2224" cy="1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圖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9306" r="11719"/>
            <a:stretch>
              <a:fillRect/>
            </a:stretch>
          </p:blipFill>
          <p:spPr bwMode="auto">
            <a:xfrm>
              <a:off x="4634" y="353"/>
              <a:ext cx="2365" cy="1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5000" y="2116"/>
              <a:ext cx="1957" cy="1848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 kern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37910" name="直線單箭頭接點 23"/>
            <p:cNvCxnSpPr>
              <a:cxnSpLocks noChangeShapeType="1"/>
            </p:cNvCxnSpPr>
            <p:nvPr/>
          </p:nvCxnSpPr>
          <p:spPr bwMode="auto">
            <a:xfrm>
              <a:off x="5000" y="3032"/>
              <a:ext cx="1940" cy="0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1" name="直線單箭頭接點 24"/>
            <p:cNvCxnSpPr>
              <a:cxnSpLocks noChangeShapeType="1"/>
            </p:cNvCxnSpPr>
            <p:nvPr/>
          </p:nvCxnSpPr>
          <p:spPr bwMode="auto">
            <a:xfrm>
              <a:off x="6000" y="2117"/>
              <a:ext cx="4" cy="1849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橢圓 25"/>
            <p:cNvSpPr>
              <a:spLocks noChangeArrowheads="1"/>
            </p:cNvSpPr>
            <p:nvPr/>
          </p:nvSpPr>
          <p:spPr bwMode="auto">
            <a:xfrm>
              <a:off x="5239" y="2296"/>
              <a:ext cx="1519" cy="1487"/>
            </a:xfrm>
            <a:prstGeom prst="ellipse">
              <a:avLst/>
            </a:prstGeom>
            <a:noFill/>
            <a:ln w="254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 kern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37913" name="直線接點 26"/>
            <p:cNvCxnSpPr>
              <a:cxnSpLocks noChangeShapeType="1"/>
            </p:cNvCxnSpPr>
            <p:nvPr/>
          </p:nvCxnSpPr>
          <p:spPr bwMode="auto">
            <a:xfrm>
              <a:off x="5226" y="1742"/>
              <a:ext cx="0" cy="129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4" name="直線接點 27"/>
            <p:cNvCxnSpPr>
              <a:cxnSpLocks noChangeShapeType="1"/>
            </p:cNvCxnSpPr>
            <p:nvPr/>
          </p:nvCxnSpPr>
          <p:spPr bwMode="auto">
            <a:xfrm>
              <a:off x="6745" y="1742"/>
              <a:ext cx="0" cy="129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5" name="直線接點 28"/>
            <p:cNvCxnSpPr>
              <a:cxnSpLocks noChangeShapeType="1"/>
            </p:cNvCxnSpPr>
            <p:nvPr/>
          </p:nvCxnSpPr>
          <p:spPr bwMode="auto">
            <a:xfrm>
              <a:off x="6069" y="2287"/>
              <a:ext cx="1351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6" name="直線接點 29"/>
            <p:cNvCxnSpPr>
              <a:cxnSpLocks noChangeShapeType="1"/>
            </p:cNvCxnSpPr>
            <p:nvPr/>
          </p:nvCxnSpPr>
          <p:spPr bwMode="auto">
            <a:xfrm>
              <a:off x="6079" y="3777"/>
              <a:ext cx="1351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7899" name="物件 5"/>
          <p:cNvGraphicFramePr>
            <a:graphicFrameLocks noChangeAspect="1"/>
          </p:cNvGraphicFramePr>
          <p:nvPr/>
        </p:nvGraphicFramePr>
        <p:xfrm>
          <a:off x="5651500" y="1128713"/>
          <a:ext cx="3419475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3" name="Graph" r:id="rId7" imgW="4159910" imgH="2887066" progId="Origin50.Graph">
                  <p:embed/>
                </p:oleObj>
              </mc:Choice>
              <mc:Fallback>
                <p:oleObj name="Graph" r:id="rId7" imgW="4159910" imgH="288706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1128713"/>
                        <a:ext cx="3419475" cy="2371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0" name="文字方塊 49"/>
          <p:cNvSpPr txBox="1">
            <a:spLocks noChangeArrowheads="1"/>
          </p:cNvSpPr>
          <p:nvPr/>
        </p:nvSpPr>
        <p:spPr bwMode="auto">
          <a:xfrm>
            <a:off x="3263900" y="5084763"/>
            <a:ext cx="2736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Spot Size</a:t>
            </a:r>
          </a:p>
          <a:p>
            <a:pPr eaLnBrk="1" hangingPunct="1"/>
            <a:r>
              <a:rPr lang="en-US" altLang="zh-TW" sz="2400" dirty="0" smtClean="0">
                <a:solidFill>
                  <a:srgbClr val="FF0000"/>
                </a:solidFill>
              </a:rPr>
              <a:t>Spatial </a:t>
            </a:r>
            <a:r>
              <a:rPr lang="en-US" altLang="zh-TW" sz="2400" dirty="0">
                <a:solidFill>
                  <a:srgbClr val="FF0000"/>
                </a:solidFill>
              </a:rPr>
              <a:t>Resolution</a:t>
            </a:r>
          </a:p>
        </p:txBody>
      </p:sp>
      <p:sp>
        <p:nvSpPr>
          <p:cNvPr id="37901" name="文字方塊 49"/>
          <p:cNvSpPr txBox="1">
            <a:spLocks noChangeArrowheads="1"/>
          </p:cNvSpPr>
          <p:nvPr/>
        </p:nvSpPr>
        <p:spPr bwMode="auto">
          <a:xfrm>
            <a:off x="5435600" y="1052513"/>
            <a:ext cx="395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Temporal Resolution</a:t>
            </a:r>
          </a:p>
        </p:txBody>
      </p:sp>
      <p:sp>
        <p:nvSpPr>
          <p:cNvPr id="37902" name="橢圓 1"/>
          <p:cNvSpPr>
            <a:spLocks noChangeArrowheads="1"/>
          </p:cNvSpPr>
          <p:nvPr/>
        </p:nvSpPr>
        <p:spPr bwMode="auto">
          <a:xfrm>
            <a:off x="3995936" y="2017713"/>
            <a:ext cx="1152127" cy="61919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3" name="橢圓 24"/>
          <p:cNvSpPr>
            <a:spLocks noChangeArrowheads="1"/>
          </p:cNvSpPr>
          <p:nvPr/>
        </p:nvSpPr>
        <p:spPr bwMode="auto">
          <a:xfrm>
            <a:off x="7308304" y="4465637"/>
            <a:ext cx="576063" cy="11271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4" name="橢圓 26"/>
          <p:cNvSpPr>
            <a:spLocks noChangeArrowheads="1"/>
          </p:cNvSpPr>
          <p:nvPr/>
        </p:nvSpPr>
        <p:spPr bwMode="auto">
          <a:xfrm>
            <a:off x="6737350" y="1628775"/>
            <a:ext cx="714375" cy="38893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文字方塊 49"/>
          <p:cNvSpPr txBox="1">
            <a:spLocks noChangeArrowheads="1"/>
          </p:cNvSpPr>
          <p:nvPr/>
        </p:nvSpPr>
        <p:spPr bwMode="auto">
          <a:xfrm>
            <a:off x="7546975" y="1603375"/>
            <a:ext cx="148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400" b="1" u="heavy" dirty="0" smtClean="0">
                <a:solidFill>
                  <a:srgbClr val="FF0000"/>
                </a:solidFill>
              </a:rPr>
              <a:t>1.053 cm</a:t>
            </a:r>
          </a:p>
        </p:txBody>
      </p:sp>
    </p:spTree>
    <p:extLst>
      <p:ext uri="{BB962C8B-B14F-4D97-AF65-F5344CB8AC3E}">
        <p14:creationId xmlns:p14="http://schemas.microsoft.com/office/powerpoint/2010/main" val="24554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3" grpId="0"/>
      <p:bldP spid="37894" grpId="0" animBg="1"/>
      <p:bldP spid="37895" grpId="0"/>
      <p:bldP spid="37896" grpId="0" animBg="1"/>
      <p:bldP spid="37897" grpId="0"/>
      <p:bldP spid="37900" grpId="0"/>
      <p:bldP spid="37901" grpId="0"/>
      <p:bldP spid="37902" grpId="0" animBg="1"/>
      <p:bldP spid="37903" grpId="0" animBg="1"/>
      <p:bldP spid="37904" grpId="0" animBg="1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38918" name="Picture 4" descr="2012-08-09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08113"/>
            <a:ext cx="734536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3038733" y="2507138"/>
            <a:ext cx="3643351" cy="17938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8920" name="文字方塊 5"/>
          <p:cNvSpPr txBox="1">
            <a:spLocks noChangeArrowheads="1"/>
          </p:cNvSpPr>
          <p:nvPr/>
        </p:nvSpPr>
        <p:spPr bwMode="auto">
          <a:xfrm>
            <a:off x="2746704" y="4417045"/>
            <a:ext cx="4291171" cy="45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Object Under Test</a:t>
            </a:r>
          </a:p>
        </p:txBody>
      </p:sp>
      <p:sp>
        <p:nvSpPr>
          <p:cNvPr id="38916" name="文字方塊 49"/>
          <p:cNvSpPr txBox="1">
            <a:spLocks noChangeArrowheads="1"/>
          </p:cNvSpPr>
          <p:nvPr/>
        </p:nvSpPr>
        <p:spPr bwMode="auto">
          <a:xfrm>
            <a:off x="2681288" y="1431925"/>
            <a:ext cx="3959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</a:rPr>
              <a:t>Security Check</a:t>
            </a:r>
          </a:p>
        </p:txBody>
      </p:sp>
      <p:sp>
        <p:nvSpPr>
          <p:cNvPr id="38917" name="文字方塊 49"/>
          <p:cNvSpPr txBox="1">
            <a:spLocks noChangeArrowheads="1"/>
          </p:cNvSpPr>
          <p:nvPr/>
        </p:nvSpPr>
        <p:spPr bwMode="auto">
          <a:xfrm>
            <a:off x="1042988" y="3173413"/>
            <a:ext cx="1873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Envelope</a:t>
            </a:r>
          </a:p>
        </p:txBody>
      </p:sp>
    </p:spTree>
    <p:extLst>
      <p:ext uri="{BB962C8B-B14F-4D97-AF65-F5344CB8AC3E}">
        <p14:creationId xmlns:p14="http://schemas.microsoft.com/office/powerpoint/2010/main" val="29180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920" grpId="0"/>
      <p:bldP spid="38916" grpId="0"/>
      <p:bldP spid="389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39940" name="圖片 1" descr="2012-08-13 19.16.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30313"/>
            <a:ext cx="8965326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2332160" y="1301919"/>
            <a:ext cx="2611774" cy="31070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2" name="文字方塊 3"/>
          <p:cNvSpPr txBox="1">
            <a:spLocks noChangeArrowheads="1"/>
          </p:cNvSpPr>
          <p:nvPr/>
        </p:nvSpPr>
        <p:spPr bwMode="auto">
          <a:xfrm>
            <a:off x="2100245" y="4479046"/>
            <a:ext cx="3074048" cy="4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Millimeter Wave Lens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107950" y="1866984"/>
            <a:ext cx="1164247" cy="7487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4" name="文字方塊 5"/>
          <p:cNvSpPr txBox="1">
            <a:spLocks noChangeArrowheads="1"/>
          </p:cNvSpPr>
          <p:nvPr/>
        </p:nvSpPr>
        <p:spPr bwMode="auto">
          <a:xfrm>
            <a:off x="107950" y="2572147"/>
            <a:ext cx="1369703" cy="11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Object Under Test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6234256" y="3341133"/>
            <a:ext cx="565002" cy="4265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6" name="文字方塊 7"/>
          <p:cNvSpPr txBox="1">
            <a:spLocks noChangeArrowheads="1"/>
          </p:cNvSpPr>
          <p:nvPr/>
        </p:nvSpPr>
        <p:spPr bwMode="auto">
          <a:xfrm>
            <a:off x="5501154" y="2534788"/>
            <a:ext cx="2031207" cy="82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Receiving Horn Antenna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6842840" y="3772326"/>
            <a:ext cx="731546" cy="4732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8" name="文字方塊 9"/>
          <p:cNvSpPr txBox="1">
            <a:spLocks noChangeArrowheads="1"/>
          </p:cNvSpPr>
          <p:nvPr/>
        </p:nvSpPr>
        <p:spPr bwMode="auto">
          <a:xfrm>
            <a:off x="5807780" y="4245548"/>
            <a:ext cx="1982956" cy="8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Transmitting Horn Antenna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7790736" y="4932032"/>
            <a:ext cx="471614" cy="46543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50" name="文字方塊 11"/>
          <p:cNvSpPr txBox="1">
            <a:spLocks noChangeArrowheads="1"/>
          </p:cNvSpPr>
          <p:nvPr/>
        </p:nvSpPr>
        <p:spPr bwMode="auto">
          <a:xfrm>
            <a:off x="6864631" y="5358555"/>
            <a:ext cx="2244444" cy="8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Photonic Short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Pulse Generator</a:t>
            </a:r>
          </a:p>
        </p:txBody>
      </p:sp>
    </p:spTree>
    <p:extLst>
      <p:ext uri="{BB962C8B-B14F-4D97-AF65-F5344CB8AC3E}">
        <p14:creationId xmlns:p14="http://schemas.microsoft.com/office/powerpoint/2010/main" val="244030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942" grpId="0"/>
      <p:bldP spid="5" grpId="0" animBg="1"/>
      <p:bldP spid="39944" grpId="0"/>
      <p:bldP spid="7" grpId="0" animBg="1"/>
      <p:bldP spid="39946" grpId="0"/>
      <p:bldP spid="9" grpId="0" animBg="1"/>
      <p:bldP spid="39948" grpId="0"/>
      <p:bldP spid="11" grpId="0" animBg="1"/>
      <p:bldP spid="399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How to obtain more bandwidth 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12875"/>
            <a:ext cx="7127875" cy="449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95288" y="6092825"/>
            <a:ext cx="7993062" cy="396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/>
              <a:t>Tadao Nagatsuma Ho-Jin Song, and Yuichi Kado,"Challenges for Ultrahigh-Speed Wireless Communications Using Terahertz Waves,"Terahertz Science and Technology,Vol.3, No.2, June 2010</a:t>
            </a:r>
            <a:endParaRPr lang="zh-TW" altLang="en-US" sz="1000"/>
          </a:p>
        </p:txBody>
      </p:sp>
    </p:spTree>
    <p:extLst>
      <p:ext uri="{BB962C8B-B14F-4D97-AF65-F5344CB8AC3E}">
        <p14:creationId xmlns:p14="http://schemas.microsoft.com/office/powerpoint/2010/main" val="26092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41988" name="圖片 1" descr="2012-08-14+12.56.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4084837" cy="244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圖片 2" descr="2012-08-14+12.54.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78" y="980728"/>
            <a:ext cx="4086035" cy="244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圖片 3" descr="batman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7742237" cy="35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37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43011" name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23555" r="46104" b="19096"/>
          <a:stretch>
            <a:fillRect/>
          </a:stretch>
        </p:blipFill>
        <p:spPr bwMode="auto">
          <a:xfrm>
            <a:off x="179512" y="1773238"/>
            <a:ext cx="4427538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7798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7719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 rot="29956">
            <a:off x="1979756" y="2772255"/>
            <a:ext cx="2016412" cy="200068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defRPr/>
            </a:pPr>
            <a:endParaRPr lang="zh-TW" altLang="en-US" sz="180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t="3596" r="18124" b="3255"/>
          <a:stretch>
            <a:fillRect/>
          </a:stretch>
        </p:blipFill>
        <p:spPr bwMode="auto">
          <a:xfrm>
            <a:off x="4499992" y="2134145"/>
            <a:ext cx="44640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 dirty="0" smtClean="0">
                <a:solidFill>
                  <a:schemeClr val="bg1"/>
                </a:solidFill>
                <a:latin typeface="Times New Roman" pitchFamily="18" charset="0"/>
              </a:rPr>
              <a:t>Benchmark of MMW Radar Imaging</a:t>
            </a:r>
            <a:endParaRPr lang="en-US" altLang="zh-TW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 rot="29956">
            <a:off x="1979756" y="2772255"/>
            <a:ext cx="2016412" cy="200068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defRPr/>
            </a:pPr>
            <a:endParaRPr lang="zh-TW" altLang="en-US" sz="1800"/>
          </a:p>
        </p:txBody>
      </p:sp>
      <p:sp>
        <p:nvSpPr>
          <p:cNvPr id="156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6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Table.1. Comparisons of Different MMW Radar Systems</a:t>
            </a:r>
            <a:endParaRPr kumimoji="1" lang="en-US" altLang="zh-TW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968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886859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395536" y="3933056"/>
            <a:ext cx="820891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TW" sz="1000" dirty="0" smtClean="0"/>
              <a:t>[2] K. B. Widener, and J. B. Mead, “W-band ARM Cloud Radar-Specifications and Design” </a:t>
            </a:r>
            <a:r>
              <a:rPr lang="en-US" altLang="zh-TW" sz="1000" i="1" dirty="0" smtClean="0"/>
              <a:t>Fourteenth ARM Sci. Team Meeting Proc.,</a:t>
            </a:r>
            <a:r>
              <a:rPr lang="en-US" altLang="zh-TW" sz="1000" dirty="0" smtClean="0"/>
              <a:t> </a:t>
            </a:r>
            <a:r>
              <a:rPr lang="en-US" altLang="zh-TW" sz="1000" i="1" dirty="0" smtClean="0"/>
              <a:t>Albuquerque, </a:t>
            </a:r>
            <a:r>
              <a:rPr lang="en-US" altLang="zh-TW" sz="1000" dirty="0" smtClean="0"/>
              <a:t>New Mexico, USA, March, 2004.  </a:t>
            </a:r>
            <a:endParaRPr lang="zh-TW" altLang="zh-TW" sz="1000" dirty="0" smtClean="0"/>
          </a:p>
          <a:p>
            <a:pPr lvl="0" algn="just"/>
            <a:r>
              <a:rPr lang="en-US" altLang="zh-TW" sz="1000" dirty="0" smtClean="0"/>
              <a:t>[3] P.-S Tsai, and S. Frasier, “The UMass Mobile W-band Radar: System Overview and Sample Observations” </a:t>
            </a:r>
            <a:r>
              <a:rPr lang="en-US" altLang="zh-TW" sz="1000" i="1" dirty="0" smtClean="0"/>
              <a:t>24</a:t>
            </a:r>
            <a:r>
              <a:rPr lang="en-US" altLang="zh-TW" sz="1000" i="1" baseline="30000" dirty="0" smtClean="0"/>
              <a:t>th</a:t>
            </a:r>
            <a:r>
              <a:rPr lang="en-US" altLang="zh-TW" sz="1000" i="1" dirty="0" smtClean="0"/>
              <a:t> Conference on Severe Local Storms,</a:t>
            </a:r>
            <a:r>
              <a:rPr lang="en-US" altLang="zh-TW" sz="1000" dirty="0" smtClean="0"/>
              <a:t> </a:t>
            </a:r>
            <a:r>
              <a:rPr lang="en-US" altLang="zh-TW" sz="1000" i="1" dirty="0" smtClean="0"/>
              <a:t>Savannah,</a:t>
            </a:r>
            <a:r>
              <a:rPr lang="en-US" altLang="zh-TW" sz="1000" dirty="0" smtClean="0"/>
              <a:t> Georgia, USA, June, 2008, P13.5</a:t>
            </a:r>
            <a:endParaRPr lang="zh-TW" altLang="zh-TW" sz="1000" dirty="0" smtClean="0"/>
          </a:p>
          <a:p>
            <a:pPr lvl="0" algn="just"/>
            <a:r>
              <a:rPr lang="en-US" altLang="zh-TW" sz="1000" dirty="0" smtClean="0"/>
              <a:t>[4] R. W. McMillan, C. W. </a:t>
            </a:r>
            <a:r>
              <a:rPr lang="en-US" altLang="zh-TW" sz="1000" dirty="0" err="1" smtClean="0"/>
              <a:t>Trussell</a:t>
            </a:r>
            <a:r>
              <a:rPr lang="en-US" altLang="zh-TW" sz="1000" dirty="0" smtClean="0"/>
              <a:t>, Jr. R. A. </a:t>
            </a:r>
            <a:r>
              <a:rPr lang="en-US" altLang="zh-TW" sz="1000" dirty="0" err="1" smtClean="0"/>
              <a:t>Bohlander</a:t>
            </a:r>
            <a:r>
              <a:rPr lang="en-US" altLang="zh-TW" sz="1000" dirty="0" smtClean="0"/>
              <a:t>, J. C. Butterworth, and R. E. Forsythe, “An Experimental 225 GHz Pulsed Coherent Radar”, </a:t>
            </a:r>
            <a:r>
              <a:rPr lang="en-US" altLang="zh-TW" sz="1000" i="1" dirty="0" smtClean="0"/>
              <a:t>IEEE Trans. on Microwave Theory Tech., </a:t>
            </a:r>
            <a:r>
              <a:rPr lang="en-US" altLang="zh-TW" sz="1000" dirty="0" smtClean="0"/>
              <a:t>vol. 39, pp. 555-562, March, 1991.</a:t>
            </a:r>
          </a:p>
          <a:p>
            <a:pPr lvl="0" algn="just"/>
            <a:r>
              <a:rPr lang="en-US" altLang="zh-TW" sz="1000" dirty="0" smtClean="0"/>
              <a:t>[10] A. Y. </a:t>
            </a:r>
            <a:r>
              <a:rPr lang="en-US" altLang="zh-TW" sz="1000" dirty="0" err="1" smtClean="0"/>
              <a:t>Nashashibi</a:t>
            </a:r>
            <a:r>
              <a:rPr lang="en-US" altLang="zh-TW" sz="1000" dirty="0" smtClean="0"/>
              <a:t>, K. </a:t>
            </a:r>
            <a:r>
              <a:rPr lang="en-US" altLang="zh-TW" sz="1000" dirty="0" err="1" smtClean="0"/>
              <a:t>Sarabandi</a:t>
            </a:r>
            <a:r>
              <a:rPr lang="en-US" altLang="zh-TW" sz="1000" dirty="0" smtClean="0"/>
              <a:t>, P. </a:t>
            </a:r>
            <a:r>
              <a:rPr lang="en-US" altLang="zh-TW" sz="1000" dirty="0" err="1" smtClean="0"/>
              <a:t>Frantzis</a:t>
            </a:r>
            <a:r>
              <a:rPr lang="en-US" altLang="zh-TW" sz="1000" dirty="0" smtClean="0"/>
              <a:t>, R. D. De </a:t>
            </a:r>
            <a:r>
              <a:rPr lang="en-US" altLang="zh-TW" sz="1000" dirty="0" err="1" smtClean="0"/>
              <a:t>Roo</a:t>
            </a:r>
            <a:r>
              <a:rPr lang="en-US" altLang="zh-TW" sz="1000" dirty="0" smtClean="0"/>
              <a:t>, and F. T. </a:t>
            </a:r>
            <a:r>
              <a:rPr lang="en-US" altLang="zh-TW" sz="1000" dirty="0" err="1" smtClean="0"/>
              <a:t>Ulaby</a:t>
            </a:r>
            <a:r>
              <a:rPr lang="en-US" altLang="zh-TW" sz="1000" dirty="0" smtClean="0"/>
              <a:t>, “An Ultrafast Wide-Band Millimeter wave (MMW) </a:t>
            </a:r>
            <a:r>
              <a:rPr lang="en-US" altLang="zh-TW" sz="1000" dirty="0" err="1" smtClean="0"/>
              <a:t>Polarimetric</a:t>
            </a:r>
            <a:r>
              <a:rPr lang="en-US" altLang="zh-TW" sz="1000" dirty="0" smtClean="0"/>
              <a:t> Radar for Remote Sensing Applications”, </a:t>
            </a:r>
            <a:r>
              <a:rPr lang="en-US" altLang="zh-TW" sz="1000" i="1" dirty="0" smtClean="0"/>
              <a:t>IEEE Trans. on </a:t>
            </a:r>
            <a:r>
              <a:rPr lang="en-US" altLang="zh-TW" sz="1000" i="1" dirty="0" err="1" smtClean="0"/>
              <a:t>Geoscience</a:t>
            </a:r>
            <a:r>
              <a:rPr lang="en-US" altLang="zh-TW" sz="1000" i="1" dirty="0" smtClean="0"/>
              <a:t> and Remote Sensing</a:t>
            </a:r>
            <a:r>
              <a:rPr lang="en-US" altLang="zh-TW" sz="1000" dirty="0" smtClean="0"/>
              <a:t>, vol. 40, pp. 1777-1786, Aug., 2002.</a:t>
            </a:r>
          </a:p>
          <a:p>
            <a:pPr lvl="0" algn="just"/>
            <a:r>
              <a:rPr lang="en-US" altLang="zh-TW" sz="1000" dirty="0" smtClean="0"/>
              <a:t>[11] H. Essen, H.-H. Fuchs, M. </a:t>
            </a:r>
            <a:r>
              <a:rPr lang="en-US" altLang="zh-TW" sz="1000" dirty="0" err="1" smtClean="0"/>
              <a:t>Hagelen</a:t>
            </a:r>
            <a:r>
              <a:rPr lang="en-US" altLang="zh-TW" sz="1000" dirty="0" smtClean="0"/>
              <a:t>, S. </a:t>
            </a:r>
            <a:r>
              <a:rPr lang="en-US" altLang="zh-TW" sz="1000" dirty="0" err="1" smtClean="0"/>
              <a:t>Stanko</a:t>
            </a:r>
            <a:r>
              <a:rPr lang="en-US" altLang="zh-TW" sz="1000" dirty="0" smtClean="0"/>
              <a:t>, D. </a:t>
            </a:r>
            <a:r>
              <a:rPr lang="en-US" altLang="zh-TW" sz="1000" dirty="0" err="1" smtClean="0"/>
              <a:t>Notel</a:t>
            </a:r>
            <a:r>
              <a:rPr lang="en-US" altLang="zh-TW" sz="1000" dirty="0" smtClean="0"/>
              <a:t>, S. </a:t>
            </a:r>
            <a:r>
              <a:rPr lang="en-US" altLang="zh-TW" sz="1000" dirty="0" err="1" smtClean="0"/>
              <a:t>Erukulla</a:t>
            </a:r>
            <a:r>
              <a:rPr lang="en-US" altLang="zh-TW" sz="1000" dirty="0" smtClean="0"/>
              <a:t>, H. Huck, M. </a:t>
            </a:r>
            <a:r>
              <a:rPr lang="en-US" altLang="zh-TW" sz="1000" dirty="0" err="1" smtClean="0"/>
              <a:t>Schlechtweg</a:t>
            </a:r>
            <a:r>
              <a:rPr lang="en-US" altLang="zh-TW" sz="1000" dirty="0" smtClean="0"/>
              <a:t>, A. </a:t>
            </a:r>
            <a:r>
              <a:rPr lang="en-US" altLang="zh-TW" sz="1000" dirty="0" err="1" smtClean="0"/>
              <a:t>Tessmann</a:t>
            </a:r>
            <a:r>
              <a:rPr lang="en-US" altLang="zh-TW" sz="1000" dirty="0" smtClean="0"/>
              <a:t>, “Concealed Weapon Detection with Active and Passive </a:t>
            </a:r>
            <a:r>
              <a:rPr lang="en-US" altLang="zh-TW" sz="1000" dirty="0" err="1" smtClean="0"/>
              <a:t>Millimeterwave</a:t>
            </a:r>
            <a:r>
              <a:rPr lang="en-US" altLang="zh-TW" sz="1000" dirty="0" smtClean="0"/>
              <a:t> Sensors, Two Approaches” </a:t>
            </a:r>
            <a:r>
              <a:rPr lang="en-US" altLang="zh-TW" sz="1000" i="1" dirty="0" smtClean="0"/>
              <a:t>German Microwave Conference</a:t>
            </a:r>
            <a:r>
              <a:rPr lang="en-US" altLang="zh-TW" sz="1000" dirty="0" smtClean="0"/>
              <a:t>, </a:t>
            </a:r>
            <a:r>
              <a:rPr lang="en-US" altLang="zh-TW" sz="1000" i="1" dirty="0" smtClean="0"/>
              <a:t>Karlsruhe</a:t>
            </a:r>
            <a:r>
              <a:rPr lang="en-US" altLang="zh-TW" sz="1000" dirty="0" smtClean="0"/>
              <a:t>, Germany, March, 2006</a:t>
            </a:r>
            <a:r>
              <a:rPr lang="en-US" altLang="zh-TW" sz="1000" i="1" dirty="0" smtClean="0"/>
              <a:t>.</a:t>
            </a:r>
            <a:r>
              <a:rPr lang="en-US" altLang="zh-TW" sz="1000" dirty="0" smtClean="0"/>
              <a:t> </a:t>
            </a:r>
          </a:p>
          <a:p>
            <a:pPr lvl="0" algn="just"/>
            <a:r>
              <a:rPr lang="en-US" altLang="zh-TW" sz="1000" dirty="0" smtClean="0"/>
              <a:t>[12] H. Essen, S. </a:t>
            </a:r>
            <a:r>
              <a:rPr lang="en-US" altLang="zh-TW" sz="1000" dirty="0" err="1" smtClean="0"/>
              <a:t>Stanko</a:t>
            </a:r>
            <a:r>
              <a:rPr lang="en-US" altLang="zh-TW" sz="1000" dirty="0" smtClean="0"/>
              <a:t>, R. </a:t>
            </a:r>
            <a:r>
              <a:rPr lang="en-US" altLang="zh-TW" sz="1000" dirty="0" err="1" smtClean="0"/>
              <a:t>Sommer</a:t>
            </a:r>
            <a:r>
              <a:rPr lang="en-US" altLang="zh-TW" sz="1000" dirty="0" smtClean="0"/>
              <a:t>, W. Johannes, A. </a:t>
            </a:r>
            <a:r>
              <a:rPr lang="en-US" altLang="zh-TW" sz="1000" dirty="0" err="1" smtClean="0"/>
              <a:t>Wahlen</a:t>
            </a:r>
            <a:r>
              <a:rPr lang="en-US" altLang="zh-TW" sz="1000" dirty="0" smtClean="0"/>
              <a:t>, J. </a:t>
            </a:r>
            <a:r>
              <a:rPr lang="en-US" altLang="zh-TW" sz="1000" dirty="0" err="1" smtClean="0"/>
              <a:t>Wilcke</a:t>
            </a:r>
            <a:r>
              <a:rPr lang="en-US" altLang="zh-TW" sz="1000" dirty="0" smtClean="0"/>
              <a:t>, and S. </a:t>
            </a:r>
            <a:r>
              <a:rPr lang="en-US" altLang="zh-TW" sz="1000" dirty="0" err="1" smtClean="0"/>
              <a:t>Hantscher</a:t>
            </a:r>
            <a:r>
              <a:rPr lang="en-US" altLang="zh-TW" sz="1000" dirty="0" smtClean="0"/>
              <a:t>, “Millimeter Wave SAR for UAV Operation” </a:t>
            </a:r>
            <a:r>
              <a:rPr lang="en-US" altLang="zh-TW" sz="1000" i="1" dirty="0" smtClean="0"/>
              <a:t>Proc. Asian-Pacific Microwave Conference</a:t>
            </a:r>
            <a:r>
              <a:rPr lang="en-US" altLang="zh-TW" sz="1000" dirty="0" smtClean="0"/>
              <a:t> </a:t>
            </a:r>
            <a:r>
              <a:rPr lang="en-US" altLang="zh-TW" sz="1000" i="1" dirty="0" smtClean="0"/>
              <a:t>2011, Melbourne,</a:t>
            </a:r>
            <a:r>
              <a:rPr lang="en-US" altLang="zh-TW" sz="1000" dirty="0" smtClean="0"/>
              <a:t> Australia,</a:t>
            </a:r>
            <a:r>
              <a:rPr lang="en-US" altLang="zh-TW" sz="1000" i="1" dirty="0" smtClean="0"/>
              <a:t> </a:t>
            </a:r>
            <a:r>
              <a:rPr lang="en-US" altLang="zh-TW" sz="1000" dirty="0" smtClean="0"/>
              <a:t>Dec., 2011, pp. 963-966. </a:t>
            </a:r>
            <a:endParaRPr lang="zh-TW" altLang="zh-TW" sz="1000" dirty="0" smtClean="0"/>
          </a:p>
          <a:p>
            <a:pPr lvl="0" algn="just"/>
            <a:endParaRPr lang="zh-TW" altLang="zh-TW" sz="12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58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5443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MMW Over Fiber Communication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Conclusion</a:t>
            </a:r>
            <a:endParaRPr lang="en-US" altLang="zh-TW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CC"/>
                </a:solidFill>
              </a:rPr>
              <a:t>Conclusion</a:t>
            </a:r>
            <a:endParaRPr lang="zh-TW" altLang="en-US" dirty="0">
              <a:solidFill>
                <a:srgbClr val="FFFF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US" altLang="zh-TW" sz="2400" dirty="0" smtClean="0">
                <a:solidFill>
                  <a:srgbClr val="FFFFCC"/>
                </a:solidFill>
              </a:rPr>
              <a:t>Higher optimum bias for near-ballistic transport in NBUTC-PD : p-type (or n-type) charge layer in collector </a:t>
            </a:r>
          </a:p>
          <a:p>
            <a:r>
              <a:rPr lang="en-US" altLang="zh-TW" sz="2400" dirty="0" smtClean="0">
                <a:solidFill>
                  <a:srgbClr val="FFFFCC"/>
                </a:solidFill>
              </a:rPr>
              <a:t>Record high output power for PD with THz bandwidth (0.3 THz)</a:t>
            </a:r>
          </a:p>
          <a:p>
            <a:r>
              <a:rPr lang="en-US" altLang="zh-TW" sz="2400" dirty="0" smtClean="0">
                <a:solidFill>
                  <a:srgbClr val="FFFFCC"/>
                </a:solidFill>
              </a:rPr>
              <a:t>Ultra-fast switching characteristic: Field-effect to modulate electron drift-velocity </a:t>
            </a:r>
            <a:r>
              <a:rPr lang="en-US" altLang="zh-TW" sz="2400" b="1" i="1" u="sng" dirty="0" smtClean="0">
                <a:solidFill>
                  <a:srgbClr val="FF0000"/>
                </a:solidFill>
              </a:rPr>
              <a:t>(good MMW switch !!)  </a:t>
            </a:r>
          </a:p>
          <a:p>
            <a:r>
              <a:rPr lang="en-US" altLang="zh-TW" sz="2400" dirty="0" smtClean="0">
                <a:solidFill>
                  <a:srgbClr val="FFFFCC"/>
                </a:solidFill>
              </a:rPr>
              <a:t>High Performance photonic-transmitter mixer: Good PD modeling and MMW design </a:t>
            </a:r>
          </a:p>
          <a:p>
            <a:r>
              <a:rPr lang="en-US" altLang="zh-TW" sz="2400" dirty="0" smtClean="0">
                <a:solidFill>
                  <a:srgbClr val="FFFFCC"/>
                </a:solidFill>
              </a:rPr>
              <a:t>State-of-the-art resolution of photonic radar system has been demonstrated </a:t>
            </a:r>
          </a:p>
          <a:p>
            <a:r>
              <a:rPr lang="en-US" altLang="zh-TW" sz="2400" dirty="0" smtClean="0">
                <a:solidFill>
                  <a:srgbClr val="FFFFCC"/>
                </a:solidFill>
              </a:rPr>
              <a:t>Very-High error-free wireless data rate (25 </a:t>
            </a:r>
            <a:r>
              <a:rPr lang="en-US" altLang="zh-TW" sz="2400" dirty="0" err="1" smtClean="0">
                <a:solidFill>
                  <a:srgbClr val="FFFFCC"/>
                </a:solidFill>
              </a:rPr>
              <a:t>Gbps</a:t>
            </a:r>
            <a:r>
              <a:rPr lang="en-US" altLang="zh-TW" sz="2400" dirty="0" smtClean="0">
                <a:solidFill>
                  <a:srgbClr val="FFFFCC"/>
                </a:solidFill>
              </a:rPr>
              <a:t>) with high-power performance (~ 20mA) </a:t>
            </a:r>
            <a:r>
              <a:rPr lang="en-US" altLang="zh-TW" sz="2800" dirty="0" smtClean="0">
                <a:solidFill>
                  <a:srgbClr val="FFFFCC"/>
                </a:solidFill>
              </a:rPr>
              <a:t>saturation current)  </a:t>
            </a:r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61" name="Text Box 5"/>
          <p:cNvSpPr txBox="1">
            <a:spLocks noChangeArrowheads="1"/>
          </p:cNvSpPr>
          <p:nvPr/>
        </p:nvSpPr>
        <p:spPr bwMode="auto">
          <a:xfrm>
            <a:off x="1692275" y="2924175"/>
            <a:ext cx="619283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6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Thanks for your attention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7320" y="48012"/>
            <a:ext cx="8406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Why we need optical fiber for wireless ?</a:t>
            </a:r>
            <a:endParaRPr lang="zh-TW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1774" y="5337885"/>
            <a:ext cx="7819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1200" dirty="0"/>
              <a:t>Vincent J. </a:t>
            </a:r>
            <a:r>
              <a:rPr lang="en-US" altLang="zh-TW" sz="1200" dirty="0" err="1"/>
              <a:t>Urick</a:t>
            </a:r>
            <a:r>
              <a:rPr lang="en-US" altLang="zh-TW" sz="1200" dirty="0"/>
              <a:t>, John F. Diehl, Joseph M. </a:t>
            </a:r>
            <a:r>
              <a:rPr lang="en-US" altLang="zh-TW" sz="1200" dirty="0" err="1"/>
              <a:t>Singley</a:t>
            </a:r>
            <a:r>
              <a:rPr lang="en-US" altLang="zh-TW" sz="1200" dirty="0"/>
              <a:t>, Christopher </a:t>
            </a:r>
            <a:r>
              <a:rPr lang="en-US" altLang="zh-TW" sz="1200" dirty="0" smtClean="0"/>
              <a:t>E. </a:t>
            </a:r>
            <a:r>
              <a:rPr lang="en-US" altLang="zh-TW" sz="1200" dirty="0" err="1" smtClean="0"/>
              <a:t>Sunderman</a:t>
            </a:r>
            <a:r>
              <a:rPr lang="en-US" altLang="zh-TW" sz="1200" dirty="0"/>
              <a:t>, and Keith J. Williams </a:t>
            </a:r>
            <a:r>
              <a:rPr lang="en-US" altLang="zh-TW" sz="1200" dirty="0" smtClean="0"/>
              <a:t> “</a:t>
            </a:r>
            <a:r>
              <a:rPr lang="en-US" altLang="zh-TW" sz="1200" dirty="0"/>
              <a:t>Long-Reach Analog Photonics for Military </a:t>
            </a:r>
            <a:r>
              <a:rPr lang="en-US" altLang="zh-TW" sz="1200" dirty="0" smtClean="0"/>
              <a:t>Applications”  Optics </a:t>
            </a:r>
            <a:r>
              <a:rPr lang="en-US" altLang="zh-TW" sz="1200" dirty="0"/>
              <a:t>and Photonics News, Vol. 25, Issue 10, pp. 36-43 (2014)</a:t>
            </a:r>
            <a:endParaRPr lang="zh-TW" altLang="en-US" sz="1200" dirty="0"/>
          </a:p>
        </p:txBody>
      </p:sp>
      <p:grpSp>
        <p:nvGrpSpPr>
          <p:cNvPr id="3" name="群組 2"/>
          <p:cNvGrpSpPr/>
          <p:nvPr/>
        </p:nvGrpSpPr>
        <p:grpSpPr>
          <a:xfrm>
            <a:off x="1508929" y="1844824"/>
            <a:ext cx="7167527" cy="3430349"/>
            <a:chOff x="-83578" y="1844824"/>
            <a:chExt cx="7167527" cy="3430349"/>
          </a:xfrm>
        </p:grpSpPr>
        <p:pic>
          <p:nvPicPr>
            <p:cNvPr id="21197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59" y="1844824"/>
              <a:ext cx="4344905" cy="307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-83578" y="4567287"/>
              <a:ext cx="64876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altLang="zh-TW" sz="2000" b="1" dirty="0" smtClean="0">
                  <a:solidFill>
                    <a:srgbClr val="FF0000"/>
                  </a:solidFill>
                </a:rPr>
                <a:t>The loss of coaxial </a:t>
              </a:r>
              <a:r>
                <a:rPr lang="en-US" altLang="zh-TW" sz="2000" b="1" dirty="0">
                  <a:solidFill>
                    <a:srgbClr val="FF0000"/>
                  </a:solidFill>
                </a:rPr>
                <a:t>cable in </a:t>
              </a:r>
              <a:r>
                <a:rPr lang="en-US" altLang="zh-TW" sz="2000" b="1" dirty="0" smtClean="0">
                  <a:solidFill>
                    <a:srgbClr val="FF0000"/>
                  </a:solidFill>
                </a:rPr>
                <a:t>Sub-THz frequency regime is much higher than that of optical fiber </a:t>
              </a:r>
              <a:endParaRPr lang="zh-TW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橢圓 6"/>
            <p:cNvSpPr/>
            <p:nvPr/>
          </p:nvSpPr>
          <p:spPr bwMode="auto">
            <a:xfrm>
              <a:off x="1191919" y="3284984"/>
              <a:ext cx="2284135" cy="57606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rgbClr val="F2FE08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8" name="橢圓 7"/>
            <p:cNvSpPr/>
            <p:nvPr/>
          </p:nvSpPr>
          <p:spPr bwMode="auto">
            <a:xfrm>
              <a:off x="1238291" y="2069613"/>
              <a:ext cx="1465970" cy="42328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rgbClr val="F2FE08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5" name="直線單箭頭接點 4"/>
            <p:cNvCxnSpPr/>
            <p:nvPr/>
          </p:nvCxnSpPr>
          <p:spPr bwMode="auto">
            <a:xfrm>
              <a:off x="4144421" y="2281254"/>
              <a:ext cx="0" cy="110177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文字方塊 13"/>
            <p:cNvSpPr txBox="1"/>
            <p:nvPr/>
          </p:nvSpPr>
          <p:spPr>
            <a:xfrm>
              <a:off x="1259632" y="2754713"/>
              <a:ext cx="5824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altLang="zh-TW" sz="2400" b="1" dirty="0" smtClean="0">
                  <a:solidFill>
                    <a:srgbClr val="FF0000"/>
                  </a:solidFill>
                </a:rPr>
                <a:t>   10</a:t>
              </a:r>
              <a:r>
                <a:rPr lang="en-US" altLang="zh-TW" sz="2400" b="1" baseline="30000" dirty="0" smtClean="0">
                  <a:solidFill>
                    <a:srgbClr val="FF0000"/>
                  </a:solidFill>
                </a:rPr>
                <a:t>3</a:t>
              </a:r>
              <a:r>
                <a:rPr lang="en-US" altLang="zh-TW" sz="2400" b="1" dirty="0" smtClean="0">
                  <a:solidFill>
                    <a:srgbClr val="FF0000"/>
                  </a:solidFill>
                </a:rPr>
                <a:t>~10</a:t>
              </a:r>
              <a:r>
                <a:rPr lang="en-US" altLang="zh-TW" sz="2400" b="1" baseline="30000" dirty="0" smtClean="0">
                  <a:solidFill>
                    <a:srgbClr val="FF0000"/>
                  </a:solidFill>
                </a:rPr>
                <a:t>4</a:t>
              </a:r>
              <a:r>
                <a:rPr lang="en-US" altLang="zh-TW" sz="2400" b="1" dirty="0" smtClean="0">
                  <a:solidFill>
                    <a:srgbClr val="FF0000"/>
                  </a:solidFill>
                </a:rPr>
                <a:t> times</a:t>
              </a:r>
              <a:endParaRPr lang="zh-TW" alt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3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Sub-THz PD…..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12875"/>
            <a:ext cx="7127875" cy="449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6092825"/>
            <a:ext cx="7993062" cy="396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/>
              <a:t>Tadao Nagatsuma Ho-Jin Song, and Yuichi Kado,"Challenges for Ultrahigh-Speed Wireless Communications Using Terahertz Waves,"Terahertz Science and Technology,Vol.3, No.2, June 2010</a:t>
            </a:r>
            <a:endParaRPr lang="zh-TW" altLang="en-US" sz="1000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6588125" y="1125538"/>
            <a:ext cx="1296988" cy="47513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36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804248" cy="3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899592" y="569973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1200" b="1" dirty="0" smtClean="0">
                <a:solidFill>
                  <a:srgbClr val="FFFF00"/>
                </a:solidFill>
              </a:rPr>
              <a:t>S. Koenig, D. Lopez-Diaz, J. Antes, “Wireless sub-THz communication system  with high data rate.” </a:t>
            </a:r>
            <a:r>
              <a:rPr lang="fr-FR" altLang="zh-TW" sz="1200" b="1" dirty="0" smtClean="0">
                <a:solidFill>
                  <a:srgbClr val="FFFF00"/>
                </a:solidFill>
              </a:rPr>
              <a:t>Nature Photonics 7,  977- 981</a:t>
            </a:r>
            <a:r>
              <a:rPr lang="en-US" altLang="zh-TW" sz="1200" b="1" dirty="0" smtClean="0">
                <a:solidFill>
                  <a:srgbClr val="FFFF00"/>
                </a:solidFill>
              </a:rPr>
              <a:t> (2013)</a:t>
            </a:r>
            <a:r>
              <a:rPr lang="fr-FR" altLang="zh-TW" sz="1200" b="1" dirty="0" smtClean="0">
                <a:solidFill>
                  <a:srgbClr val="FFFF00"/>
                </a:solidFill>
              </a:rPr>
              <a:t>, </a:t>
            </a:r>
            <a:r>
              <a:rPr lang="en-US" altLang="zh-TW" sz="1200" b="1" dirty="0" smtClean="0">
                <a:solidFill>
                  <a:srgbClr val="FFFF00"/>
                </a:solidFill>
              </a:rPr>
              <a:t>October, 2013</a:t>
            </a:r>
            <a:endParaRPr lang="zh-TW" altLang="en-US" sz="1200" b="1" dirty="0" smtClean="0">
              <a:solidFill>
                <a:srgbClr val="FFFF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600" y="116632"/>
            <a:ext cx="741682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</a:rPr>
              <a:t>Why we need high-power sub-THz photo-diode ? </a:t>
            </a:r>
            <a:endParaRPr lang="en-US" altLang="zh-TW" sz="3600" b="1" dirty="0">
              <a:solidFill>
                <a:schemeClr val="bg1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3203848" y="2492896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907414" y="3156972"/>
            <a:ext cx="39052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High-power  Photodiode 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539553" y="1551974"/>
            <a:ext cx="8280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The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sub-THz electrical amplifier is not ready yet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095377" y="4849655"/>
            <a:ext cx="75293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2800" b="1" dirty="0" smtClean="0">
                <a:solidFill>
                  <a:srgbClr val="FF0000"/>
                </a:solidFill>
              </a:rPr>
              <a:t>We need PD which can deliver high power for </a:t>
            </a:r>
            <a:r>
              <a:rPr lang="en-US" altLang="zh-TW" sz="2800" b="1" dirty="0">
                <a:solidFill>
                  <a:srgbClr val="FF0000"/>
                </a:solidFill>
              </a:rPr>
              <a:t>long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distance  </a:t>
            </a:r>
            <a:r>
              <a:rPr lang="en-US" altLang="zh-TW" sz="2800" b="1" dirty="0">
                <a:solidFill>
                  <a:srgbClr val="FF0000"/>
                </a:solidFill>
              </a:rPr>
              <a:t>wireless 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links! 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rgbClr val="F2FE08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rgbClr val="F2FE08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33687</TotalTime>
  <Words>3700</Words>
  <Application>Microsoft Office PowerPoint</Application>
  <PresentationFormat>如螢幕大小 (4:3)</PresentationFormat>
  <Paragraphs>504</Paragraphs>
  <Slides>65</Slides>
  <Notes>24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65</vt:i4>
      </vt:variant>
    </vt:vector>
  </HeadingPairs>
  <TitlesOfParts>
    <vt:vector size="79" baseType="lpstr">
      <vt:lpstr>細明體</vt:lpstr>
      <vt:lpstr>新細明體</vt:lpstr>
      <vt:lpstr>標楷體</vt:lpstr>
      <vt:lpstr>Arial</vt:lpstr>
      <vt:lpstr>Arial Black</vt:lpstr>
      <vt:lpstr>Calibri</vt:lpstr>
      <vt:lpstr>Symbol</vt:lpstr>
      <vt:lpstr>Times New Roman</vt:lpstr>
      <vt:lpstr>Wingdings</vt:lpstr>
      <vt:lpstr>預設簡報設計</vt:lpstr>
      <vt:lpstr>自訂設計</vt:lpstr>
      <vt:lpstr>點陣圖影像</vt:lpstr>
      <vt:lpstr>PhotoImpact</vt:lpstr>
      <vt:lpstr>Graph</vt:lpstr>
      <vt:lpstr>PowerPoint 簡報</vt:lpstr>
      <vt:lpstr>PowerPoint 簡報</vt:lpstr>
      <vt:lpstr>PowerPoint 簡報</vt:lpstr>
      <vt:lpstr>PowerPoint 簡報</vt:lpstr>
      <vt:lpstr>RF Spectrum Famine is happening</vt:lpstr>
      <vt:lpstr>How to obtain more bandwidth ?</vt:lpstr>
      <vt:lpstr>PowerPoint 簡報</vt:lpstr>
      <vt:lpstr>Sub-THz PD….. </vt:lpstr>
      <vt:lpstr>PowerPoint 簡報</vt:lpstr>
      <vt:lpstr>PowerPoint 簡報</vt:lpstr>
      <vt:lpstr>PowerPoint 簡報</vt:lpstr>
      <vt:lpstr>PowerPoint 簡報</vt:lpstr>
      <vt:lpstr>Limited Power from Sub-THz PD…..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Combined Several Devices: Traveling- Wave PD (TWPD)</vt:lpstr>
      <vt:lpstr> Our Solution: Cascade NBUTC-PD </vt:lpstr>
      <vt:lpstr>How about high-power performance of cascade PD? </vt:lpstr>
      <vt:lpstr>PowerPoint 簡報</vt:lpstr>
      <vt:lpstr>PowerPoint 簡報</vt:lpstr>
      <vt:lpstr>PowerPoint 簡報</vt:lpstr>
      <vt:lpstr>PowerPoint 簡報</vt:lpstr>
      <vt:lpstr>PowerPoint 簡報</vt:lpstr>
      <vt:lpstr>Summarize  the  advantages of short pulse   </vt:lpstr>
      <vt:lpstr>Adaptive Photonic MMW Source for Access Network</vt:lpstr>
      <vt:lpstr>PowerPoint 簡報</vt:lpstr>
      <vt:lpstr>Record-High Photo-Generated 124 GHz MMW Power: Optical MMW Short Pulse Source   </vt:lpstr>
      <vt:lpstr>PowerPoint 簡報</vt:lpstr>
      <vt:lpstr>cross-sectional view (after flip-chip bonding) of structures A and B </vt:lpstr>
      <vt:lpstr>PowerPoint 簡報</vt:lpstr>
      <vt:lpstr>Record Fastest  PD (1.55 mm) …</vt:lpstr>
      <vt:lpstr>PowerPoint 簡報</vt:lpstr>
      <vt:lpstr>PowerPoint 簡報</vt:lpstr>
      <vt:lpstr>PowerPoint 簡報</vt:lpstr>
      <vt:lpstr>PowerPoint 簡報</vt:lpstr>
      <vt:lpstr>High On/Off Ratio</vt:lpstr>
      <vt:lpstr>High On/Off Ratio</vt:lpstr>
      <vt:lpstr>High On/Off Ratio</vt:lpstr>
      <vt:lpstr>PowerPoint 簡報</vt:lpstr>
      <vt:lpstr>Wireless Data Transmission</vt:lpstr>
      <vt:lpstr>Power Performance</vt:lpstr>
      <vt:lpstr>25Gbit/s Wireless Data Transmission</vt:lpstr>
      <vt:lpstr>25Gbit/s Wireless Data Transmission</vt:lpstr>
      <vt:lpstr>Photonic MMW Short Pulse Generator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</vt:lpstr>
      <vt:lpstr>PowerPoint 簡報</vt:lpstr>
    </vt:vector>
  </TitlesOfParts>
  <Company>sean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sean</dc:creator>
  <cp:lastModifiedBy>shi</cp:lastModifiedBy>
  <cp:revision>535</cp:revision>
  <dcterms:created xsi:type="dcterms:W3CDTF">2004-10-25T04:40:19Z</dcterms:created>
  <dcterms:modified xsi:type="dcterms:W3CDTF">2016-09-15T14:03:25Z</dcterms:modified>
</cp:coreProperties>
</file>